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6" r:id="rId4"/>
    <p:sldId id="259" r:id="rId5"/>
    <p:sldId id="260" r:id="rId6"/>
    <p:sldId id="279" r:id="rId7"/>
    <p:sldId id="280" r:id="rId8"/>
    <p:sldId id="282" r:id="rId9"/>
    <p:sldId id="263" r:id="rId10"/>
    <p:sldId id="264" r:id="rId11"/>
    <p:sldId id="269" r:id="rId12"/>
    <p:sldId id="270" r:id="rId13"/>
    <p:sldId id="271" r:id="rId14"/>
    <p:sldId id="278" r:id="rId15"/>
    <p:sldId id="273" r:id="rId16"/>
  </p:sldIdLst>
  <p:sldSz cx="9144000" cy="6858000" type="screen4x3"/>
  <p:notesSz cx="6797675" cy="9926638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DDDDDD"/>
    <a:srgbClr val="C0C0C0"/>
    <a:srgbClr val="FFCC66"/>
    <a:srgbClr val="E5E5FF"/>
    <a:srgbClr val="CC0099"/>
    <a:srgbClr val="000066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723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4E756B5-785A-4E6C-B0B8-5C45B6D91C53}" type="datetimeFigureOut">
              <a:rPr lang="it-IT"/>
              <a:pPr>
                <a:defRPr/>
              </a:pPr>
              <a:t>21/01/2019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4DD50E-7196-414E-A52B-DDFE6979BCC5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204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87BD67-FB2A-4125-B033-D69C0C86B258}" type="slidenum">
              <a:rPr lang="it-IT" altLang="it-IT"/>
              <a:pPr/>
              <a:t>15</a:t>
            </a:fld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73991-BB9A-4663-A3BF-2D53C5BF021F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2E2FA9-0820-407F-82CD-023508202EE9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28D2A8-6842-46C9-A308-9E7F6B30E0A2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8EE4AE-1E10-4AC8-A40F-23A6F1433D08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2DD853-2AB3-4816-8308-4B1D5E4B2C71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71270-40D1-4D49-91A9-CCC8B88C9E31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EB2DD2-D5E3-4D9B-B547-811B54F6F94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EBD874-06A9-4C2B-A33E-07D979514448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F66333-035A-44D6-A624-025B300D75B8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070CE4-ACCF-4F1E-AF34-87C5DCCD8912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751619-BFAD-4D20-B579-C3F18D90487B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2126C4B5-5F1E-4D29-9187-0A9ACD6AAE5D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C:\Users\-\Desktop\Camera\IMG_20150506_10585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4282" y="571500"/>
            <a:ext cx="850112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5" name="Group 2"/>
          <p:cNvGrpSpPr>
            <a:grpSpLocks/>
          </p:cNvGrpSpPr>
          <p:nvPr/>
        </p:nvGrpSpPr>
        <p:grpSpPr bwMode="auto">
          <a:xfrm>
            <a:off x="1331913" y="1500188"/>
            <a:ext cx="6997700" cy="4999037"/>
            <a:chOff x="1073" y="911"/>
            <a:chExt cx="2994" cy="2100"/>
          </a:xfrm>
        </p:grpSpPr>
        <p:sp>
          <p:nvSpPr>
            <p:cNvPr id="2" name="Text Box 3"/>
            <p:cNvSpPr txBox="1">
              <a:spLocks noChangeArrowheads="1"/>
            </p:cNvSpPr>
            <p:nvPr/>
          </p:nvSpPr>
          <p:spPr bwMode="auto">
            <a:xfrm>
              <a:off x="1073" y="2662"/>
              <a:ext cx="901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Scuola Secondaria</a:t>
              </a:r>
            </a:p>
          </p:txBody>
        </p:sp>
        <p:sp>
          <p:nvSpPr>
            <p:cNvPr id="2054" name="Text Box 4"/>
            <p:cNvSpPr txBox="1">
              <a:spLocks noChangeArrowheads="1"/>
            </p:cNvSpPr>
            <p:nvPr/>
          </p:nvSpPr>
          <p:spPr bwMode="auto">
            <a:xfrm>
              <a:off x="2673" y="1426"/>
              <a:ext cx="856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Scuola Secondaria di I grado</a:t>
              </a:r>
            </a:p>
          </p:txBody>
        </p:sp>
        <p:grpSp>
          <p:nvGrpSpPr>
            <p:cNvPr id="3080" name="Group 6"/>
            <p:cNvGrpSpPr>
              <a:grpSpLocks/>
            </p:cNvGrpSpPr>
            <p:nvPr/>
          </p:nvGrpSpPr>
          <p:grpSpPr bwMode="auto">
            <a:xfrm>
              <a:off x="1882" y="911"/>
              <a:ext cx="2185" cy="1903"/>
              <a:chOff x="1973" y="1138"/>
              <a:chExt cx="2185" cy="1903"/>
            </a:xfrm>
          </p:grpSpPr>
          <p:sp>
            <p:nvSpPr>
              <p:cNvPr id="3081" name="Oval 7"/>
              <p:cNvSpPr>
                <a:spLocks noChangeArrowheads="1"/>
              </p:cNvSpPr>
              <p:nvPr/>
            </p:nvSpPr>
            <p:spPr bwMode="auto">
              <a:xfrm>
                <a:off x="1973" y="1253"/>
                <a:ext cx="1769" cy="1615"/>
              </a:xfrm>
              <a:prstGeom prst="ellipse">
                <a:avLst/>
              </a:prstGeom>
              <a:noFill/>
              <a:ln w="123825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it-IT" altLang="it-IT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3082" name="Picture 8" descr="logo vademecum trasp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12000"/>
              </a:blip>
              <a:srcRect/>
              <a:stretch>
                <a:fillRect/>
              </a:stretch>
            </p:blipFill>
            <p:spPr bwMode="auto">
              <a:xfrm>
                <a:off x="2184" y="1138"/>
                <a:ext cx="1974" cy="19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0"/>
            <a:ext cx="9144000" cy="332399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1" hangingPunct="1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it-IT" sz="1200" b="1" dirty="0">
                <a:solidFill>
                  <a:schemeClr val="accent6">
                    <a:lumMod val="75000"/>
                  </a:schemeClr>
                </a:solidFill>
              </a:rPr>
              <a:t>ISTITUTO COMPRENSIVO CORSANO -  Scuola Secondaria  </a:t>
            </a:r>
            <a:r>
              <a:rPr lang="it-IT" sz="1200" b="1" dirty="0" err="1">
                <a:solidFill>
                  <a:schemeClr val="accent6">
                    <a:lumMod val="75000"/>
                  </a:schemeClr>
                </a:solidFill>
              </a:rPr>
              <a:t>I°</a:t>
            </a:r>
            <a:r>
              <a:rPr lang="it-IT" sz="1200" b="1" dirty="0">
                <a:solidFill>
                  <a:schemeClr val="accent6">
                    <a:lumMod val="75000"/>
                  </a:schemeClr>
                </a:solidFill>
              </a:rPr>
              <a:t> grado </a:t>
            </a:r>
            <a:r>
              <a:rPr lang="it-IT" sz="1200" b="1" dirty="0" smtClean="0">
                <a:solidFill>
                  <a:schemeClr val="accent6">
                    <a:lumMod val="75000"/>
                  </a:schemeClr>
                </a:solidFill>
              </a:rPr>
              <a:t>“Biagio </a:t>
            </a:r>
            <a:r>
              <a:rPr lang="it-IT" sz="1200" b="1" dirty="0" err="1" smtClean="0">
                <a:solidFill>
                  <a:schemeClr val="accent6">
                    <a:lumMod val="75000"/>
                  </a:schemeClr>
                </a:solidFill>
              </a:rPr>
              <a:t>Antonazzo</a:t>
            </a:r>
            <a:r>
              <a:rPr lang="it-IT" sz="1200" b="1" dirty="0" smtClean="0">
                <a:solidFill>
                  <a:schemeClr val="accent6">
                    <a:lumMod val="75000"/>
                  </a:schemeClr>
                </a:solidFill>
              </a:rPr>
              <a:t>”</a:t>
            </a:r>
            <a:r>
              <a:rPr lang="it-IT" sz="1200" b="1" dirty="0" err="1" smtClean="0">
                <a:solidFill>
                  <a:schemeClr val="accent6">
                    <a:lumMod val="75000"/>
                  </a:schemeClr>
                </a:solidFill>
              </a:rPr>
              <a:t>-Corsano</a:t>
            </a:r>
            <a:r>
              <a:rPr lang="it-IT" sz="1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it-IT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77" name="WordArt 11"/>
          <p:cNvSpPr>
            <a:spLocks noChangeArrowheads="1" noChangeShapeType="1" noTextEdit="1"/>
          </p:cNvSpPr>
          <p:nvPr/>
        </p:nvSpPr>
        <p:spPr bwMode="auto">
          <a:xfrm>
            <a:off x="323850" y="692150"/>
            <a:ext cx="8351838" cy="782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3175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Gill Sans Ultra Bold"/>
              </a:rPr>
              <a:t>INCONTRO CON I GENITORI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23850" y="1125538"/>
            <a:ext cx="5486400" cy="645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600"/>
              </a:lnSpc>
            </a:pPr>
            <a:endParaRPr lang="it-IT" altLang="it-IT" sz="2000" dirty="0">
              <a:solidFill>
                <a:srgbClr val="000066"/>
              </a:solidFill>
            </a:endParaRPr>
          </a:p>
          <a:p>
            <a:pPr>
              <a:lnSpc>
                <a:spcPts val="1600"/>
              </a:lnSpc>
            </a:pPr>
            <a:endParaRPr lang="it-IT" altLang="it-IT" sz="2000" dirty="0">
              <a:solidFill>
                <a:srgbClr val="000066"/>
              </a:solidFill>
            </a:endParaRPr>
          </a:p>
          <a:p>
            <a:pPr>
              <a:lnSpc>
                <a:spcPts val="1600"/>
              </a:lnSpc>
              <a:buFontTx/>
              <a:buChar char="-"/>
            </a:pPr>
            <a:r>
              <a:rPr lang="it-IT" altLang="it-IT" sz="2000" dirty="0">
                <a:solidFill>
                  <a:srgbClr val="000066"/>
                </a:solidFill>
              </a:rPr>
              <a:t> Uso delle nuove tecnologie  </a:t>
            </a:r>
          </a:p>
          <a:p>
            <a:pPr>
              <a:lnSpc>
                <a:spcPts val="1600"/>
              </a:lnSpc>
            </a:pPr>
            <a:endParaRPr lang="it-IT" altLang="it-IT" sz="2000" dirty="0">
              <a:solidFill>
                <a:srgbClr val="000066"/>
              </a:solidFill>
            </a:endParaRPr>
          </a:p>
          <a:p>
            <a:pPr>
              <a:lnSpc>
                <a:spcPts val="1600"/>
              </a:lnSpc>
              <a:buFontTx/>
              <a:buChar char="-"/>
            </a:pPr>
            <a:r>
              <a:rPr lang="it-IT" altLang="it-IT" sz="2000" dirty="0">
                <a:solidFill>
                  <a:srgbClr val="000066"/>
                </a:solidFill>
              </a:rPr>
              <a:t> Attività di biblioteca e prestito libri</a:t>
            </a:r>
          </a:p>
          <a:p>
            <a:pPr>
              <a:lnSpc>
                <a:spcPts val="1600"/>
              </a:lnSpc>
            </a:pPr>
            <a:endParaRPr lang="it-IT" altLang="it-IT" sz="2000" dirty="0">
              <a:solidFill>
                <a:srgbClr val="000066"/>
              </a:solidFill>
            </a:endParaRPr>
          </a:p>
          <a:p>
            <a:pPr>
              <a:lnSpc>
                <a:spcPts val="1600"/>
              </a:lnSpc>
            </a:pPr>
            <a:endParaRPr lang="it-IT" altLang="it-IT" sz="2000" dirty="0">
              <a:solidFill>
                <a:srgbClr val="000066"/>
              </a:solidFill>
            </a:endParaRPr>
          </a:p>
          <a:p>
            <a:pPr>
              <a:lnSpc>
                <a:spcPts val="1600"/>
              </a:lnSpc>
              <a:buFontTx/>
              <a:buChar char="-"/>
            </a:pPr>
            <a:r>
              <a:rPr lang="it-IT" altLang="it-IT" sz="2000" dirty="0">
                <a:solidFill>
                  <a:srgbClr val="000066"/>
                </a:solidFill>
              </a:rPr>
              <a:t> Saggio musicale in occasione delle festività</a:t>
            </a:r>
          </a:p>
          <a:p>
            <a:pPr>
              <a:lnSpc>
                <a:spcPts val="1600"/>
              </a:lnSpc>
            </a:pPr>
            <a:r>
              <a:rPr lang="it-IT" altLang="it-IT" sz="2000" dirty="0">
                <a:solidFill>
                  <a:srgbClr val="000066"/>
                </a:solidFill>
              </a:rPr>
              <a:t> </a:t>
            </a:r>
          </a:p>
          <a:p>
            <a:pPr>
              <a:lnSpc>
                <a:spcPts val="1600"/>
              </a:lnSpc>
            </a:pPr>
            <a:r>
              <a:rPr lang="it-IT" altLang="it-IT" sz="2000" dirty="0">
                <a:solidFill>
                  <a:srgbClr val="000066"/>
                </a:solidFill>
              </a:rPr>
              <a:t>  natalizie e fine anno scolastico </a:t>
            </a:r>
          </a:p>
          <a:p>
            <a:pPr>
              <a:lnSpc>
                <a:spcPts val="1600"/>
              </a:lnSpc>
            </a:pPr>
            <a:endParaRPr lang="it-IT" altLang="it-IT" sz="2000" dirty="0">
              <a:solidFill>
                <a:srgbClr val="000066"/>
              </a:solidFill>
            </a:endParaRPr>
          </a:p>
          <a:p>
            <a:pPr>
              <a:lnSpc>
                <a:spcPts val="1600"/>
              </a:lnSpc>
            </a:pPr>
            <a:endParaRPr lang="it-IT" altLang="it-IT" sz="2000" dirty="0">
              <a:solidFill>
                <a:srgbClr val="000066"/>
              </a:solidFill>
            </a:endParaRPr>
          </a:p>
          <a:p>
            <a:pPr>
              <a:lnSpc>
                <a:spcPts val="1600"/>
              </a:lnSpc>
              <a:buFontTx/>
              <a:buChar char="-"/>
            </a:pPr>
            <a:r>
              <a:rPr lang="it-IT" altLang="it-IT" sz="2000" dirty="0">
                <a:solidFill>
                  <a:srgbClr val="000066"/>
                </a:solidFill>
              </a:rPr>
              <a:t> Partecipazione ai Giochi Sportivi d’Istituto </a:t>
            </a:r>
          </a:p>
          <a:p>
            <a:pPr>
              <a:lnSpc>
                <a:spcPts val="1600"/>
              </a:lnSpc>
              <a:spcBef>
                <a:spcPct val="20000"/>
              </a:spcBef>
            </a:pPr>
            <a:endParaRPr lang="it-IT" altLang="it-IT" sz="2000" dirty="0">
              <a:solidFill>
                <a:srgbClr val="000066"/>
              </a:solidFill>
              <a:latin typeface="Times New Roman" pitchFamily="18" charset="0"/>
            </a:endParaRPr>
          </a:p>
          <a:p>
            <a:pPr>
              <a:spcBef>
                <a:spcPct val="20000"/>
              </a:spcBef>
              <a:buFontTx/>
              <a:buChar char="-"/>
            </a:pPr>
            <a:r>
              <a:rPr lang="it-IT" altLang="it-IT" sz="2000" dirty="0" smtClean="0">
                <a:solidFill>
                  <a:srgbClr val="000066"/>
                </a:solidFill>
              </a:rPr>
              <a:t>Partecipazioni </a:t>
            </a:r>
            <a:r>
              <a:rPr lang="it-IT" altLang="it-IT" sz="2000" dirty="0">
                <a:solidFill>
                  <a:srgbClr val="000066"/>
                </a:solidFill>
              </a:rPr>
              <a:t>a concorsi e manifestazioni territoriali e nazionali riguardanti musica e pratica musicale </a:t>
            </a:r>
            <a:endParaRPr lang="it-IT" altLang="it-IT" sz="2000" dirty="0" smtClean="0">
              <a:solidFill>
                <a:srgbClr val="000066"/>
              </a:solidFill>
            </a:endParaRPr>
          </a:p>
          <a:p>
            <a:pPr>
              <a:spcBef>
                <a:spcPct val="20000"/>
              </a:spcBef>
              <a:buFontTx/>
              <a:buChar char="-"/>
            </a:pPr>
            <a:r>
              <a:rPr lang="it-IT" altLang="it-IT" sz="2000" dirty="0" smtClean="0">
                <a:solidFill>
                  <a:srgbClr val="000066"/>
                </a:solidFill>
              </a:rPr>
              <a:t>Collaborazioni con Enti esterni 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it-IT" altLang="it-IT" sz="2000" dirty="0" smtClean="0">
                <a:solidFill>
                  <a:srgbClr val="000066"/>
                </a:solidFill>
              </a:rPr>
              <a:t>Adesione a reti di scuole per partecipazione a progetti formativi e iniziative culturali</a:t>
            </a:r>
            <a:endParaRPr lang="it-IT" altLang="it-IT" sz="2000" dirty="0">
              <a:solidFill>
                <a:srgbClr val="000066"/>
              </a:solidFill>
            </a:endParaRPr>
          </a:p>
          <a:p>
            <a:pPr>
              <a:lnSpc>
                <a:spcPts val="1600"/>
              </a:lnSpc>
            </a:pPr>
            <a:endParaRPr lang="it-IT" altLang="it-IT" sz="2000" dirty="0">
              <a:solidFill>
                <a:srgbClr val="000066"/>
              </a:solidFill>
            </a:endParaRPr>
          </a:p>
          <a:p>
            <a:pPr>
              <a:lnSpc>
                <a:spcPts val="1600"/>
              </a:lnSpc>
            </a:pPr>
            <a:endParaRPr lang="it-IT" altLang="it-IT" sz="2000" dirty="0">
              <a:solidFill>
                <a:srgbClr val="000066"/>
              </a:solidFill>
            </a:endParaRPr>
          </a:p>
          <a:p>
            <a:pPr>
              <a:lnSpc>
                <a:spcPts val="1600"/>
              </a:lnSpc>
              <a:buFontTx/>
              <a:buChar char="-"/>
            </a:pPr>
            <a:r>
              <a:rPr lang="it-IT" altLang="it-IT" sz="2000" dirty="0">
                <a:solidFill>
                  <a:srgbClr val="000066"/>
                </a:solidFill>
              </a:rPr>
              <a:t>Visite guidate e viaggi di Istruzione</a:t>
            </a:r>
          </a:p>
          <a:p>
            <a:pPr>
              <a:lnSpc>
                <a:spcPts val="1600"/>
              </a:lnSpc>
              <a:buFontTx/>
              <a:buChar char="-"/>
            </a:pPr>
            <a:endParaRPr lang="it-IT" altLang="it-IT" sz="2000" dirty="0">
              <a:solidFill>
                <a:srgbClr val="000066"/>
              </a:solidFill>
            </a:endParaRPr>
          </a:p>
          <a:p>
            <a:pPr>
              <a:lnSpc>
                <a:spcPts val="1600"/>
              </a:lnSpc>
            </a:pPr>
            <a:endParaRPr lang="it-IT" altLang="it-IT" sz="2000" dirty="0">
              <a:solidFill>
                <a:srgbClr val="000066"/>
              </a:solidFill>
            </a:endParaRPr>
          </a:p>
          <a:p>
            <a:pPr algn="ctr"/>
            <a:r>
              <a:rPr lang="it-IT" altLang="it-IT" dirty="0"/>
              <a:t> </a:t>
            </a:r>
          </a:p>
        </p:txBody>
      </p:sp>
      <p:pic>
        <p:nvPicPr>
          <p:cNvPr id="13315" name="Picture 3" descr="j04011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2788" y="1700213"/>
            <a:ext cx="335121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303213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1" hangingPunct="1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it-IT" sz="1200" b="1" dirty="0">
                <a:solidFill>
                  <a:schemeClr val="accent6">
                    <a:lumMod val="75000"/>
                  </a:schemeClr>
                </a:solidFill>
              </a:rPr>
              <a:t>ISTITUTO COMPRENSIVO  CORSANO -  Scuola Secondaria  </a:t>
            </a:r>
            <a:r>
              <a:rPr lang="it-IT" sz="1200" b="1" dirty="0" err="1">
                <a:solidFill>
                  <a:schemeClr val="accent6">
                    <a:lumMod val="75000"/>
                  </a:schemeClr>
                </a:solidFill>
              </a:rPr>
              <a:t>I°</a:t>
            </a:r>
            <a:r>
              <a:rPr lang="it-IT" sz="1200" b="1" dirty="0">
                <a:solidFill>
                  <a:schemeClr val="accent6">
                    <a:lumMod val="75000"/>
                  </a:schemeClr>
                </a:solidFill>
              </a:rPr>
              <a:t> grado “Biagio </a:t>
            </a:r>
            <a:r>
              <a:rPr lang="it-IT" sz="1200" b="1" dirty="0" err="1">
                <a:solidFill>
                  <a:schemeClr val="accent6">
                    <a:lumMod val="75000"/>
                  </a:schemeClr>
                </a:solidFill>
              </a:rPr>
              <a:t>Antonazzo</a:t>
            </a:r>
            <a:r>
              <a:rPr lang="it-IT" sz="1200" b="1" dirty="0">
                <a:solidFill>
                  <a:schemeClr val="accent6">
                    <a:lumMod val="75000"/>
                  </a:schemeClr>
                </a:solidFill>
              </a:rPr>
              <a:t>”-CORSANO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ATTIVITA’  </a:t>
            </a:r>
            <a:r>
              <a:rPr lang="it-IT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ARRICCHIMENTO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258888" y="476250"/>
            <a:ext cx="65039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SPAZI ATTREZZATI DELLA SCUOLA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900113" y="1196974"/>
            <a:ext cx="3455987" cy="530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it-IT" altLang="it-IT" sz="2000" dirty="0">
                <a:solidFill>
                  <a:srgbClr val="000066"/>
                </a:solidFill>
              </a:rPr>
              <a:t>2 Laboratori di </a:t>
            </a:r>
            <a:r>
              <a:rPr lang="it-IT" altLang="it-IT" sz="2000" dirty="0" smtClean="0">
                <a:solidFill>
                  <a:srgbClr val="000066"/>
                </a:solidFill>
              </a:rPr>
              <a:t>informatica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it-IT" altLang="it-IT" sz="2000" dirty="0" smtClean="0">
                <a:solidFill>
                  <a:srgbClr val="000066"/>
                </a:solidFill>
              </a:rPr>
              <a:t>Atelier digitale</a:t>
            </a:r>
            <a:endParaRPr lang="it-IT" altLang="it-IT" sz="2000" dirty="0">
              <a:solidFill>
                <a:srgbClr val="000066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it-IT" altLang="it-IT" sz="2000" dirty="0">
                <a:solidFill>
                  <a:srgbClr val="000066"/>
                </a:solidFill>
              </a:rPr>
              <a:t>Laboratorio artistico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it-IT" altLang="it-IT" sz="2000" dirty="0">
                <a:solidFill>
                  <a:srgbClr val="000066"/>
                </a:solidFill>
              </a:rPr>
              <a:t>Aula musicale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it-IT" altLang="it-IT" sz="2000" dirty="0">
                <a:solidFill>
                  <a:srgbClr val="000066"/>
                </a:solidFill>
              </a:rPr>
              <a:t>Aula di scienze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it-IT" altLang="it-IT" sz="2000" dirty="0" smtClean="0">
                <a:solidFill>
                  <a:srgbClr val="000066"/>
                </a:solidFill>
              </a:rPr>
              <a:t>8 </a:t>
            </a:r>
            <a:r>
              <a:rPr lang="it-IT" altLang="it-IT" sz="2000" dirty="0">
                <a:solidFill>
                  <a:srgbClr val="000066"/>
                </a:solidFill>
              </a:rPr>
              <a:t>aule dotate di lavagna interattiva multimediale (LIM)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it-IT" altLang="it-IT" sz="2000" dirty="0" smtClean="0">
                <a:solidFill>
                  <a:srgbClr val="000066"/>
                </a:solidFill>
              </a:rPr>
              <a:t>Spazi per pratica strumento musicale</a:t>
            </a:r>
            <a:endParaRPr lang="it-IT" altLang="it-IT" sz="2000" dirty="0">
              <a:solidFill>
                <a:srgbClr val="000066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it-IT" altLang="it-IT" sz="2000" dirty="0">
                <a:solidFill>
                  <a:srgbClr val="000066"/>
                </a:solidFill>
              </a:rPr>
              <a:t>Biblioteca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it-IT" altLang="it-IT" sz="2000" dirty="0">
                <a:solidFill>
                  <a:srgbClr val="000066"/>
                </a:solidFill>
              </a:rPr>
              <a:t>Palestra </a:t>
            </a:r>
            <a:endParaRPr lang="it-IT" altLang="it-IT" sz="2000" dirty="0" smtClean="0">
              <a:solidFill>
                <a:srgbClr val="000066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it-IT" altLang="it-IT" sz="2000" dirty="0" smtClean="0">
                <a:solidFill>
                  <a:srgbClr val="000066"/>
                </a:solidFill>
              </a:rPr>
              <a:t>Cortile esterno attrezzato per attività sportive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it-IT" altLang="it-IT" sz="2000" dirty="0">
              <a:solidFill>
                <a:srgbClr val="000066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it-IT" altLang="it-IT" sz="2000" dirty="0">
              <a:solidFill>
                <a:srgbClr val="000066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it-IT" altLang="it-IT" sz="1800" dirty="0">
              <a:solidFill>
                <a:srgbClr val="000066"/>
              </a:solidFill>
            </a:endParaRPr>
          </a:p>
        </p:txBody>
      </p:sp>
      <p:pic>
        <p:nvPicPr>
          <p:cNvPr id="14340" name="Picture 4" descr="j03995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628775"/>
            <a:ext cx="4473575" cy="369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303213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1" hangingPunct="1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it-IT" sz="1200" b="1" dirty="0">
                <a:solidFill>
                  <a:schemeClr val="accent6">
                    <a:lumMod val="75000"/>
                  </a:schemeClr>
                </a:solidFill>
              </a:rPr>
              <a:t>ISTITUTO COMPRENSIVO  CORSANO -  Scuola Secondaria  </a:t>
            </a:r>
            <a:r>
              <a:rPr lang="it-IT" sz="1200" b="1" dirty="0" err="1">
                <a:solidFill>
                  <a:schemeClr val="accent6">
                    <a:lumMod val="75000"/>
                  </a:schemeClr>
                </a:solidFill>
              </a:rPr>
              <a:t>I°</a:t>
            </a:r>
            <a:r>
              <a:rPr lang="it-IT" sz="1200" b="1" dirty="0">
                <a:solidFill>
                  <a:schemeClr val="accent6">
                    <a:lumMod val="75000"/>
                  </a:schemeClr>
                </a:solidFill>
              </a:rPr>
              <a:t> grado “Biagio </a:t>
            </a:r>
            <a:r>
              <a:rPr lang="it-IT" sz="1200" b="1" dirty="0" err="1">
                <a:solidFill>
                  <a:schemeClr val="accent6">
                    <a:lumMod val="75000"/>
                  </a:schemeClr>
                </a:solidFill>
              </a:rPr>
              <a:t>Antonazzo</a:t>
            </a:r>
            <a:r>
              <a:rPr lang="it-IT" sz="1200" b="1" dirty="0">
                <a:solidFill>
                  <a:schemeClr val="accent6">
                    <a:lumMod val="75000"/>
                  </a:schemeClr>
                </a:solidFill>
              </a:rPr>
              <a:t>”-CORSANO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303994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1" hangingPunct="1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it-IT" sz="1200" b="1" dirty="0">
                <a:solidFill>
                  <a:schemeClr val="accent6">
                    <a:lumMod val="75000"/>
                  </a:schemeClr>
                </a:solidFill>
              </a:rPr>
              <a:t>ISTITUTO COMPRENSIVO  CORSANO -  Scuola Secondaria  </a:t>
            </a:r>
            <a:r>
              <a:rPr lang="it-IT" sz="1200" b="1" dirty="0" err="1">
                <a:solidFill>
                  <a:schemeClr val="accent6">
                    <a:lumMod val="75000"/>
                  </a:schemeClr>
                </a:solidFill>
              </a:rPr>
              <a:t>I°</a:t>
            </a:r>
            <a:r>
              <a:rPr lang="it-IT" sz="1200" b="1" dirty="0">
                <a:solidFill>
                  <a:schemeClr val="accent6">
                    <a:lumMod val="75000"/>
                  </a:schemeClr>
                </a:solidFill>
              </a:rPr>
              <a:t> grado “Biagio </a:t>
            </a:r>
            <a:r>
              <a:rPr lang="it-IT" sz="1200" b="1" dirty="0" err="1">
                <a:solidFill>
                  <a:schemeClr val="accent6">
                    <a:lumMod val="75000"/>
                  </a:schemeClr>
                </a:solidFill>
              </a:rPr>
              <a:t>Antonazzo</a:t>
            </a:r>
            <a:r>
              <a:rPr lang="it-IT" sz="1200" b="1" dirty="0">
                <a:solidFill>
                  <a:schemeClr val="accent6">
                    <a:lumMod val="75000"/>
                  </a:schemeClr>
                </a:solidFill>
              </a:rPr>
              <a:t>”-CORSANO</a:t>
            </a:r>
          </a:p>
        </p:txBody>
      </p:sp>
      <p:pic>
        <p:nvPicPr>
          <p:cNvPr id="15363" name="Picture 3" descr="school-news-colo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4652963"/>
            <a:ext cx="2519362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85800" y="457200"/>
            <a:ext cx="7620000" cy="567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RAPPORTO SCUOLA – FAMIGLIA</a:t>
            </a:r>
            <a:endParaRPr lang="it-IT" sz="2000" dirty="0">
              <a:solidFill>
                <a:srgbClr val="000000"/>
              </a:solidFill>
            </a:endParaRPr>
          </a:p>
          <a:p>
            <a:pPr lvl="2">
              <a:spcBef>
                <a:spcPct val="50000"/>
              </a:spcBef>
              <a:buFont typeface="Symbol" pitchFamily="18" charset="2"/>
              <a:buChar char="·"/>
              <a:defRPr/>
            </a:pPr>
            <a:r>
              <a:rPr lang="it-IT" sz="1800" dirty="0">
                <a:solidFill>
                  <a:srgbClr val="000066"/>
                </a:solidFill>
              </a:rPr>
              <a:t> </a:t>
            </a:r>
            <a:r>
              <a:rPr lang="it-IT" dirty="0">
                <a:solidFill>
                  <a:srgbClr val="000066"/>
                </a:solidFill>
              </a:rPr>
              <a:t>Ricevimento individuale dei docenti, in orario     </a:t>
            </a:r>
            <a:br>
              <a:rPr lang="it-IT" dirty="0">
                <a:solidFill>
                  <a:srgbClr val="000066"/>
                </a:solidFill>
              </a:rPr>
            </a:br>
            <a:r>
              <a:rPr lang="it-IT" dirty="0">
                <a:solidFill>
                  <a:srgbClr val="000066"/>
                </a:solidFill>
              </a:rPr>
              <a:t>  antimeridiano</a:t>
            </a:r>
          </a:p>
          <a:p>
            <a:pPr lvl="2">
              <a:spcBef>
                <a:spcPct val="50000"/>
              </a:spcBef>
              <a:buFont typeface="Symbol" pitchFamily="18" charset="2"/>
              <a:buChar char="·"/>
              <a:defRPr/>
            </a:pPr>
            <a:r>
              <a:rPr lang="it-IT" dirty="0">
                <a:solidFill>
                  <a:srgbClr val="000066"/>
                </a:solidFill>
              </a:rPr>
              <a:t> Ricevimento generale, in orario pomeridiano   </a:t>
            </a:r>
            <a:br>
              <a:rPr lang="it-IT" dirty="0">
                <a:solidFill>
                  <a:srgbClr val="000066"/>
                </a:solidFill>
              </a:rPr>
            </a:br>
            <a:r>
              <a:rPr lang="it-IT" dirty="0">
                <a:solidFill>
                  <a:srgbClr val="000066"/>
                </a:solidFill>
              </a:rPr>
              <a:t>   </a:t>
            </a:r>
            <a:r>
              <a:rPr lang="it-IT" i="1" dirty="0">
                <a:solidFill>
                  <a:srgbClr val="000066"/>
                </a:solidFill>
              </a:rPr>
              <a:t>(due nel corso dell’anno)</a:t>
            </a:r>
          </a:p>
          <a:p>
            <a:pPr lvl="2">
              <a:spcBef>
                <a:spcPct val="50000"/>
              </a:spcBef>
              <a:buFont typeface="Symbol" pitchFamily="18" charset="2"/>
              <a:buChar char="·"/>
              <a:defRPr/>
            </a:pPr>
            <a:r>
              <a:rPr lang="it-IT" dirty="0">
                <a:solidFill>
                  <a:srgbClr val="000066"/>
                </a:solidFill>
              </a:rPr>
              <a:t> Per le classi terze, consegna del consiglio </a:t>
            </a:r>
            <a:br>
              <a:rPr lang="it-IT" dirty="0">
                <a:solidFill>
                  <a:srgbClr val="000066"/>
                </a:solidFill>
              </a:rPr>
            </a:br>
            <a:r>
              <a:rPr lang="it-IT" dirty="0">
                <a:solidFill>
                  <a:srgbClr val="000066"/>
                </a:solidFill>
              </a:rPr>
              <a:t>   orientativo per l’iscrizione alla scuola </a:t>
            </a:r>
            <a:br>
              <a:rPr lang="it-IT" dirty="0">
                <a:solidFill>
                  <a:srgbClr val="000066"/>
                </a:solidFill>
              </a:rPr>
            </a:br>
            <a:r>
              <a:rPr lang="it-IT" dirty="0">
                <a:solidFill>
                  <a:srgbClr val="000066"/>
                </a:solidFill>
              </a:rPr>
              <a:t>   secondaria di 2° grado </a:t>
            </a:r>
          </a:p>
          <a:p>
            <a:pPr lvl="2">
              <a:spcBef>
                <a:spcPct val="50000"/>
              </a:spcBef>
              <a:buFont typeface="Symbol" pitchFamily="18" charset="2"/>
              <a:buChar char="·"/>
              <a:defRPr/>
            </a:pPr>
            <a:r>
              <a:rPr lang="it-IT" dirty="0">
                <a:solidFill>
                  <a:srgbClr val="000066"/>
                </a:solidFill>
              </a:rPr>
              <a:t> Lettere andamento scolastico dell’alunno</a:t>
            </a:r>
          </a:p>
          <a:p>
            <a:pPr lvl="2">
              <a:spcBef>
                <a:spcPct val="50000"/>
              </a:spcBef>
              <a:defRPr/>
            </a:pPr>
            <a:endParaRPr lang="it-IT" sz="1800" dirty="0">
              <a:solidFill>
                <a:srgbClr val="000066"/>
              </a:solidFill>
            </a:endParaRPr>
          </a:p>
          <a:p>
            <a:pPr lvl="2">
              <a:spcBef>
                <a:spcPct val="50000"/>
              </a:spcBef>
              <a:buFont typeface="Symbol" pitchFamily="18" charset="2"/>
              <a:buChar char="·"/>
              <a:defRPr/>
            </a:pPr>
            <a:endParaRPr lang="it-IT" sz="1800" dirty="0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it-IT" sz="1800" dirty="0">
              <a:solidFill>
                <a:srgbClr val="00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 eaLnBrk="1" hangingPunct="1"/>
            <a:r>
              <a:rPr lang="it-IT" altLang="it-IT" sz="4400">
                <a:solidFill>
                  <a:schemeClr val="tx2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16387" name="Picture 8" descr="j04011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4149725"/>
            <a:ext cx="3024187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9"/>
          <p:cNvSpPr>
            <a:spLocks noChangeArrowheads="1"/>
          </p:cNvSpPr>
          <p:nvPr/>
        </p:nvSpPr>
        <p:spPr bwMode="auto">
          <a:xfrm>
            <a:off x="0" y="0"/>
            <a:ext cx="9144000" cy="303994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1" hangingPunct="1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it-IT" sz="1200" b="1" dirty="0">
                <a:solidFill>
                  <a:schemeClr val="accent6">
                    <a:lumMod val="75000"/>
                  </a:schemeClr>
                </a:solidFill>
              </a:rPr>
              <a:t>ISTITUTO COMPRENSIVO  CORSANO -  Scuola Secondaria  </a:t>
            </a:r>
            <a:r>
              <a:rPr lang="it-IT" sz="1200" b="1" dirty="0" err="1">
                <a:solidFill>
                  <a:schemeClr val="accent6">
                    <a:lumMod val="75000"/>
                  </a:schemeClr>
                </a:solidFill>
              </a:rPr>
              <a:t>I°</a:t>
            </a:r>
            <a:r>
              <a:rPr lang="it-IT" sz="1200" b="1" dirty="0">
                <a:solidFill>
                  <a:schemeClr val="accent6">
                    <a:lumMod val="75000"/>
                  </a:schemeClr>
                </a:solidFill>
              </a:rPr>
              <a:t> grado “Biagio </a:t>
            </a:r>
            <a:r>
              <a:rPr lang="it-IT" sz="1200" b="1" dirty="0" err="1">
                <a:solidFill>
                  <a:schemeClr val="accent6">
                    <a:lumMod val="75000"/>
                  </a:schemeClr>
                </a:solidFill>
              </a:rPr>
              <a:t>Antonazzo</a:t>
            </a:r>
            <a:r>
              <a:rPr lang="it-IT" sz="1200" b="1" dirty="0">
                <a:solidFill>
                  <a:schemeClr val="accent6">
                    <a:lumMod val="75000"/>
                  </a:schemeClr>
                </a:solidFill>
              </a:rPr>
              <a:t>”-CORSANO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250825" y="1484313"/>
            <a:ext cx="8642350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dirty="0">
                <a:solidFill>
                  <a:srgbClr val="000066"/>
                </a:solidFill>
              </a:rPr>
              <a:t>La domanda d’iscrizione dovrà essere effettuata  entro il 31 gennaio</a:t>
            </a:r>
          </a:p>
          <a:p>
            <a:pPr algn="ctr" eaLnBrk="1" hangingPunct="1">
              <a:spcBef>
                <a:spcPct val="20000"/>
              </a:spcBef>
              <a:defRPr/>
            </a:pPr>
            <a:endParaRPr lang="it-IT" sz="1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20000"/>
              </a:spcBef>
              <a:defRPr/>
            </a:pPr>
            <a:endParaRPr lang="it-IT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611188" y="69215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ISCRIZIONI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468313" y="1052513"/>
            <a:ext cx="83629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it-IT" altLang="it-IT" sz="2800" dirty="0">
                <a:solidFill>
                  <a:srgbClr val="0000CC"/>
                </a:solidFill>
                <a:latin typeface="Comic Sans MS" pitchFamily="66" charset="0"/>
              </a:rPr>
              <a:t>visibile all'indirizzo</a:t>
            </a:r>
            <a:r>
              <a:rPr lang="it-IT" altLang="it-IT" sz="2800" dirty="0" smtClean="0">
                <a:solidFill>
                  <a:srgbClr val="0000CC"/>
                </a:solidFill>
                <a:latin typeface="Comic Sans MS" pitchFamily="66" charset="0"/>
              </a:rPr>
              <a:t>: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it-IT" altLang="it-IT" sz="2800" dirty="0" smtClean="0">
                <a:solidFill>
                  <a:srgbClr val="0000CC"/>
                </a:solidFill>
                <a:latin typeface="Comic Sans MS" pitchFamily="66" charset="0"/>
              </a:rPr>
              <a:t> www.icantonazzo.it</a:t>
            </a:r>
            <a:endParaRPr lang="it-IT" altLang="it-IT" dirty="0">
              <a:solidFill>
                <a:srgbClr val="0000CC"/>
              </a:solidFill>
              <a:latin typeface="Comic Sans MS" pitchFamily="66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914400" y="152400"/>
            <a:ext cx="7162800" cy="838200"/>
            <a:chOff x="336" y="0"/>
            <a:chExt cx="4512" cy="624"/>
          </a:xfrm>
        </p:grpSpPr>
        <p:pic>
          <p:nvPicPr>
            <p:cNvPr id="17415" name="AutoShape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" y="0"/>
              <a:ext cx="4510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416" name="Group 15"/>
            <p:cNvGrpSpPr>
              <a:grpSpLocks/>
            </p:cNvGrpSpPr>
            <p:nvPr/>
          </p:nvGrpSpPr>
          <p:grpSpPr bwMode="auto">
            <a:xfrm>
              <a:off x="384" y="0"/>
              <a:ext cx="4464" cy="576"/>
              <a:chOff x="295" y="0"/>
              <a:chExt cx="5353" cy="718"/>
            </a:xfrm>
          </p:grpSpPr>
          <p:sp>
            <p:nvSpPr>
              <p:cNvPr id="17417" name="Rectangle 2"/>
              <p:cNvSpPr>
                <a:spLocks noChangeArrowheads="1"/>
              </p:cNvSpPr>
              <p:nvPr/>
            </p:nvSpPr>
            <p:spPr bwMode="auto">
              <a:xfrm>
                <a:off x="295" y="0"/>
                <a:ext cx="5184" cy="7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r>
                  <a:rPr lang="it-IT" altLang="it-IT" sz="3600" b="1">
                    <a:solidFill>
                      <a:srgbClr val="FF0000"/>
                    </a:solidFill>
                    <a:latin typeface="Comic Sans MS" pitchFamily="66" charset="0"/>
                  </a:rPr>
                  <a:t>IL NOSTRO SITO</a:t>
                </a:r>
              </a:p>
            </p:txBody>
          </p:sp>
          <p:pic>
            <p:nvPicPr>
              <p:cNvPr id="17418" name="Picture 30" descr="var138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756" y="56"/>
                <a:ext cx="892" cy="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76826" name="AutoShape 26"/>
          <p:cNvSpPr>
            <a:spLocks noChangeArrowheads="1"/>
          </p:cNvSpPr>
          <p:nvPr/>
        </p:nvSpPr>
        <p:spPr bwMode="auto">
          <a:xfrm>
            <a:off x="6227763" y="1844675"/>
            <a:ext cx="2736850" cy="4608513"/>
          </a:xfrm>
          <a:prstGeom prst="bracketPair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endParaRPr lang="it-IT" altLang="it-IT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176" name="Text Box 29"/>
          <p:cNvSpPr txBox="1">
            <a:spLocks noChangeArrowheads="1"/>
          </p:cNvSpPr>
          <p:nvPr/>
        </p:nvSpPr>
        <p:spPr bwMode="auto">
          <a:xfrm>
            <a:off x="6372225" y="1844675"/>
            <a:ext cx="2520950" cy="42783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it-IT" altLang="it-IT" sz="1600" b="1">
                <a:solidFill>
                  <a:srgbClr val="FF0000"/>
                </a:solidFill>
                <a:cs typeface="Arial" charset="0"/>
              </a:rPr>
              <a:t>NEL  SITO SONO PUBBLICATE  INFORMAZIONI RIGUARDANTI LA VITA DELLA SCUOLA E LA SUA  ORGANIZZAZIONE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it-IT" sz="1600" b="1">
                <a:solidFill>
                  <a:srgbClr val="FF0000"/>
                </a:solidFill>
                <a:cs typeface="Arial" charset="0"/>
              </a:rPr>
              <a:t>E’ POSSIBILE VISIONARE E SCARICARE  NOTIZIE, AGGIORNAMENTI, MATERIALI, AVVISI, CIRCOLARI, MODULISTICA, FOTO DI EVENTI</a:t>
            </a:r>
            <a:r>
              <a:rPr lang="it-IT" altLang="it-IT" sz="1600" b="1">
                <a:solidFill>
                  <a:schemeClr val="bg1"/>
                </a:solidFill>
                <a:cs typeface="Arial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endParaRPr lang="it-IT" altLang="it-IT" sz="1600" b="1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17414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57175" y="2071678"/>
            <a:ext cx="5899150" cy="450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utoUpdateAnimBg="0"/>
      <p:bldP spid="76826" grpId="0" animBg="1" autoUpdateAnimBg="0"/>
      <p:bldP spid="717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68313" y="908050"/>
            <a:ext cx="5111750" cy="59093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800" dirty="0">
                <a:solidFill>
                  <a:srgbClr val="000066"/>
                </a:solidFill>
              </a:rPr>
              <a:t>Per qualsiasi altra informazione ci si potrà rivolgere al </a:t>
            </a:r>
            <a:br>
              <a:rPr lang="it-IT" altLang="it-IT" sz="2800" dirty="0">
                <a:solidFill>
                  <a:srgbClr val="000066"/>
                </a:solidFill>
              </a:rPr>
            </a:br>
            <a:r>
              <a:rPr lang="it-IT" altLang="it-IT" sz="2800" dirty="0">
                <a:solidFill>
                  <a:srgbClr val="000066"/>
                </a:solidFill>
              </a:rPr>
              <a:t>Dirigente Scolastico</a:t>
            </a:r>
            <a:br>
              <a:rPr lang="it-IT" altLang="it-IT" sz="2800" dirty="0">
                <a:solidFill>
                  <a:srgbClr val="000066"/>
                </a:solidFill>
              </a:rPr>
            </a:br>
            <a:r>
              <a:rPr lang="it-IT" altLang="it-IT" sz="2800" dirty="0">
                <a:solidFill>
                  <a:srgbClr val="000066"/>
                </a:solidFill>
              </a:rPr>
              <a:t>Prof. Fernando Simone</a:t>
            </a:r>
          </a:p>
          <a:p>
            <a:pPr algn="ctr">
              <a:spcBef>
                <a:spcPct val="50000"/>
              </a:spcBef>
            </a:pPr>
            <a:r>
              <a:rPr lang="it-IT" altLang="it-IT" sz="2000" i="1" dirty="0">
                <a:solidFill>
                  <a:srgbClr val="000066"/>
                </a:solidFill>
              </a:rPr>
              <a:t>(Segreteria: Tel.0833-531912)</a:t>
            </a:r>
          </a:p>
          <a:p>
            <a:pPr>
              <a:spcBef>
                <a:spcPct val="50000"/>
              </a:spcBef>
            </a:pPr>
            <a:endParaRPr lang="it-IT" altLang="it-IT" sz="1800" dirty="0">
              <a:solidFill>
                <a:srgbClr val="000066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it-IT" altLang="it-IT" i="1" dirty="0">
                <a:solidFill>
                  <a:srgbClr val="000066"/>
                </a:solidFill>
              </a:rPr>
              <a:t>Scuola Secondaria di </a:t>
            </a:r>
            <a:r>
              <a:rPr lang="it-IT" altLang="it-IT" i="1" dirty="0" smtClean="0">
                <a:solidFill>
                  <a:srgbClr val="000066"/>
                </a:solidFill>
              </a:rPr>
              <a:t>1°grado </a:t>
            </a:r>
            <a:r>
              <a:rPr lang="it-IT" altLang="it-IT" i="1" dirty="0" err="1" smtClean="0">
                <a:solidFill>
                  <a:srgbClr val="000066"/>
                </a:solidFill>
              </a:rPr>
              <a:t>tel</a:t>
            </a:r>
            <a:r>
              <a:rPr lang="it-IT" altLang="it-IT" i="1" dirty="0" smtClean="0">
                <a:solidFill>
                  <a:srgbClr val="000066"/>
                </a:solidFill>
              </a:rPr>
              <a:t> 0833-531912 </a:t>
            </a:r>
            <a:endParaRPr lang="it-IT" altLang="it-IT" b="1" i="1" dirty="0">
              <a:solidFill>
                <a:srgbClr val="000066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it-IT" altLang="it-IT" dirty="0">
                <a:solidFill>
                  <a:srgbClr val="000066"/>
                </a:solidFill>
              </a:rPr>
              <a:t>E-mail: </a:t>
            </a:r>
            <a:r>
              <a:rPr lang="it-IT" altLang="it-IT" b="1" dirty="0">
                <a:solidFill>
                  <a:srgbClr val="000066"/>
                </a:solidFill>
              </a:rPr>
              <a:t>leic881007@istruzione.it</a:t>
            </a:r>
          </a:p>
          <a:p>
            <a:pPr algn="ctr">
              <a:spcBef>
                <a:spcPct val="50000"/>
              </a:spcBef>
            </a:pPr>
            <a:r>
              <a:rPr lang="it-IT" altLang="it-IT" i="1" dirty="0">
                <a:solidFill>
                  <a:srgbClr val="000066"/>
                </a:solidFill>
              </a:rPr>
              <a:t>Info sul Sito : </a:t>
            </a:r>
            <a:endParaRPr lang="it-IT" altLang="it-IT" i="1" dirty="0" smtClean="0">
              <a:solidFill>
                <a:srgbClr val="000066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it-IT" altLang="it-IT" b="1" i="1" dirty="0" smtClean="0">
                <a:solidFill>
                  <a:srgbClr val="000066"/>
                </a:solidFill>
              </a:rPr>
              <a:t>www.</a:t>
            </a:r>
            <a:r>
              <a:rPr lang="it-IT" altLang="it-IT" b="1" i="1" dirty="0" smtClean="0">
                <a:solidFill>
                  <a:srgbClr val="000066"/>
                </a:solidFill>
                <a:cs typeface="Arial"/>
              </a:rPr>
              <a:t>i</a:t>
            </a:r>
            <a:r>
              <a:rPr lang="it-IT" altLang="it-IT" b="1" i="1" dirty="0" smtClean="0">
                <a:solidFill>
                  <a:srgbClr val="000066"/>
                </a:solidFill>
              </a:rPr>
              <a:t>cantonazzo.it</a:t>
            </a:r>
            <a:endParaRPr lang="it-IT" altLang="it-IT" b="1" i="1" dirty="0">
              <a:solidFill>
                <a:srgbClr val="000066"/>
              </a:solidFill>
            </a:endParaRPr>
          </a:p>
          <a:p>
            <a:pPr algn="ctr">
              <a:spcBef>
                <a:spcPct val="50000"/>
              </a:spcBef>
            </a:pPr>
            <a:endParaRPr lang="it-IT" altLang="it-IT" sz="1800" b="1" i="1" dirty="0">
              <a:solidFill>
                <a:srgbClr val="000066"/>
              </a:solidFill>
            </a:endParaRPr>
          </a:p>
          <a:p>
            <a:pPr algn="ctr">
              <a:lnSpc>
                <a:spcPct val="20000"/>
              </a:lnSpc>
              <a:spcBef>
                <a:spcPct val="50000"/>
              </a:spcBef>
            </a:pPr>
            <a:endParaRPr lang="it-IT" altLang="it-IT" sz="2000" i="1" dirty="0">
              <a:solidFill>
                <a:srgbClr val="000066"/>
              </a:solidFill>
            </a:endParaRP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0" y="0"/>
            <a:ext cx="9144000" cy="303213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1" hangingPunct="1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it-IT" sz="1200" b="1" dirty="0">
                <a:solidFill>
                  <a:schemeClr val="accent6">
                    <a:lumMod val="75000"/>
                  </a:schemeClr>
                </a:solidFill>
              </a:rPr>
              <a:t>ISTITUTO COMPRENSIVO  CORSANO -  Scuola Secondaria  </a:t>
            </a:r>
            <a:r>
              <a:rPr lang="it-IT" sz="1200" b="1" dirty="0" err="1">
                <a:solidFill>
                  <a:schemeClr val="accent6">
                    <a:lumMod val="75000"/>
                  </a:schemeClr>
                </a:solidFill>
              </a:rPr>
              <a:t>I°</a:t>
            </a:r>
            <a:r>
              <a:rPr lang="it-IT" sz="1200" b="1" dirty="0">
                <a:solidFill>
                  <a:schemeClr val="accent6">
                    <a:lumMod val="75000"/>
                  </a:schemeClr>
                </a:solidFill>
              </a:rPr>
              <a:t> grado “Biagio </a:t>
            </a:r>
            <a:r>
              <a:rPr lang="it-IT" sz="1200" b="1" dirty="0" err="1">
                <a:solidFill>
                  <a:schemeClr val="accent6">
                    <a:lumMod val="75000"/>
                  </a:schemeClr>
                </a:solidFill>
              </a:rPr>
              <a:t>Antonazzo</a:t>
            </a:r>
            <a:r>
              <a:rPr lang="it-IT" sz="1200" b="1" dirty="0">
                <a:solidFill>
                  <a:schemeClr val="accent6">
                    <a:lumMod val="75000"/>
                  </a:schemeClr>
                </a:solidFill>
              </a:rPr>
              <a:t>”-CORSANO</a:t>
            </a:r>
          </a:p>
        </p:txBody>
      </p:sp>
      <p:pic>
        <p:nvPicPr>
          <p:cNvPr id="19460" name="Picture 11" descr="Immaginezanell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1196975"/>
            <a:ext cx="3284537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riends2-colo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1738" y="4005263"/>
            <a:ext cx="1592262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friends4-colo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89363"/>
            <a:ext cx="2174875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438400" y="1143000"/>
            <a:ext cx="487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 eaLnBrk="1" hangingPunct="1">
              <a:lnSpc>
                <a:spcPct val="80000"/>
              </a:lnSpc>
              <a:spcBef>
                <a:spcPct val="20000"/>
              </a:spcBef>
            </a:pPr>
            <a:endParaRPr lang="it-IT" altLang="it-IT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250825" y="476250"/>
            <a:ext cx="8424863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99"/>
              </a:avLst>
            </a:prstTxWarp>
          </a:bodyPr>
          <a:lstStyle/>
          <a:p>
            <a:pPr algn="ctr"/>
            <a:r>
              <a:rPr lang="it-IT" sz="3600" kern="10" dirty="0">
                <a:ln w="3175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9933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Gill Sans Ultra Bold"/>
              </a:rPr>
              <a:t> SCUOLA SECONDARIA </a:t>
            </a:r>
            <a:r>
              <a:rPr lang="it-IT" sz="3600" kern="10" dirty="0" err="1">
                <a:ln w="3175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9933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Gill Sans Ultra Bold"/>
              </a:rPr>
              <a:t>DI</a:t>
            </a:r>
            <a:r>
              <a:rPr lang="it-IT" sz="3600" kern="10" dirty="0">
                <a:ln w="3175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9933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Gill Sans Ultra Bold"/>
              </a:rPr>
              <a:t> PRIMO GRADO</a:t>
            </a:r>
          </a:p>
          <a:p>
            <a:pPr algn="ctr"/>
            <a:r>
              <a:rPr lang="it-IT" sz="3600" kern="10" dirty="0">
                <a:ln w="3175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9933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Gill Sans Ultra Bold"/>
              </a:rPr>
              <a:t> </a:t>
            </a:r>
            <a:r>
              <a:rPr lang="it-IT" sz="3600" kern="10" dirty="0" smtClean="0">
                <a:ln w="3175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9933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Gill Sans Ultra Bold"/>
              </a:rPr>
              <a:t>“Biagio </a:t>
            </a:r>
            <a:r>
              <a:rPr lang="it-IT" sz="3600" kern="10" dirty="0" err="1" smtClean="0">
                <a:ln w="3175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9933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Gill Sans Ultra Bold"/>
              </a:rPr>
              <a:t>Antonazzo</a:t>
            </a:r>
            <a:r>
              <a:rPr lang="it-IT" sz="3600" kern="10" dirty="0" smtClean="0">
                <a:ln w="3175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9933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Gill Sans Ultra Bold"/>
              </a:rPr>
              <a:t>”</a:t>
            </a:r>
            <a:endParaRPr lang="it-IT" sz="3600" kern="10" dirty="0">
              <a:ln w="3175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FF0000"/>
                  </a:gs>
                  <a:gs pos="50000">
                    <a:srgbClr val="FF9933"/>
                  </a:gs>
                  <a:gs pos="100000">
                    <a:srgbClr val="FF0000"/>
                  </a:gs>
                </a:gsLst>
                <a:lin ang="5400000" scaled="1"/>
              </a:gradFill>
              <a:latin typeface="Gill Sans Ultra Bold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332399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1" hangingPunct="1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it-IT" sz="1200" b="1" dirty="0">
                <a:solidFill>
                  <a:schemeClr val="accent6">
                    <a:lumMod val="75000"/>
                  </a:schemeClr>
                </a:solidFill>
              </a:rPr>
              <a:t>ISTITUTO COMPRENSIVO  CORSANO -  Scuola Secondaria  </a:t>
            </a:r>
            <a:r>
              <a:rPr lang="it-IT" sz="1200" b="1" dirty="0" err="1">
                <a:solidFill>
                  <a:schemeClr val="accent6">
                    <a:lumMod val="75000"/>
                  </a:schemeClr>
                </a:solidFill>
              </a:rPr>
              <a:t>I°</a:t>
            </a:r>
            <a:r>
              <a:rPr lang="it-IT" sz="1200" b="1" dirty="0">
                <a:solidFill>
                  <a:schemeClr val="accent6">
                    <a:lumMod val="75000"/>
                  </a:schemeClr>
                </a:solidFill>
              </a:rPr>
              <a:t> grado </a:t>
            </a:r>
            <a:r>
              <a:rPr lang="it-IT" sz="1200" b="1" dirty="0" smtClean="0">
                <a:solidFill>
                  <a:schemeClr val="accent6">
                    <a:lumMod val="75000"/>
                  </a:schemeClr>
                </a:solidFill>
              </a:rPr>
              <a:t>“Biagio </a:t>
            </a:r>
            <a:r>
              <a:rPr lang="it-IT" sz="1200" b="1" dirty="0" err="1" smtClean="0">
                <a:solidFill>
                  <a:schemeClr val="accent6">
                    <a:lumMod val="75000"/>
                  </a:schemeClr>
                </a:solidFill>
              </a:rPr>
              <a:t>Antonazzo</a:t>
            </a:r>
            <a:r>
              <a:rPr lang="it-IT" sz="1200" b="1" dirty="0" smtClean="0">
                <a:solidFill>
                  <a:schemeClr val="accent6">
                    <a:lumMod val="75000"/>
                  </a:schemeClr>
                </a:solidFill>
              </a:rPr>
              <a:t>”-CORSANO</a:t>
            </a:r>
            <a:endParaRPr lang="it-IT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124075" y="2060575"/>
            <a:ext cx="5472113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2000"/>
              <a:t>Essere una scuola attenta ai cambiamenti e integrata nel territorio in cui opera</a:t>
            </a:r>
          </a:p>
          <a:p>
            <a:pPr algn="ctr"/>
            <a:r>
              <a:rPr lang="it-IT" altLang="it-IT" sz="2000"/>
              <a:t> </a:t>
            </a:r>
          </a:p>
          <a:p>
            <a:pPr algn="ctr"/>
            <a:r>
              <a:rPr lang="it-IT" altLang="it-IT" sz="2000"/>
              <a:t>Porre gli alunni e i loro bisogni al centro dell’azione educativa e formativa</a:t>
            </a:r>
          </a:p>
          <a:p>
            <a:pPr algn="ctr"/>
            <a:r>
              <a:rPr lang="it-IT" altLang="it-IT" sz="2000"/>
              <a:t> </a:t>
            </a:r>
          </a:p>
          <a:p>
            <a:pPr algn="ctr"/>
            <a:r>
              <a:rPr lang="it-IT" altLang="it-IT" sz="2000"/>
              <a:t>Rafforzare le competenze digitali di studenti e docenti adottando approcci didattici innovativi</a:t>
            </a:r>
          </a:p>
          <a:p>
            <a:pPr algn="ctr"/>
            <a:r>
              <a:rPr lang="it-IT" altLang="it-IT" sz="2000"/>
              <a:t> </a:t>
            </a:r>
          </a:p>
          <a:p>
            <a:pPr algn="ctr"/>
            <a:r>
              <a:rPr lang="it-IT" altLang="it-IT" sz="2000"/>
              <a:t>Condividere il ruolo educativo con la famiglia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it-IT" altLang="it-IT" sz="2000">
              <a:solidFill>
                <a:srgbClr val="000066"/>
              </a:solidFill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79388" y="1484313"/>
            <a:ext cx="87852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MISSION DEL NOSTRO ISTITUTO</a:t>
            </a:r>
            <a:endParaRPr lang="it-IT" sz="2600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ammi ico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47625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28600" y="1041400"/>
            <a:ext cx="866457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2000" b="1" dirty="0"/>
              <a:t>Risultati scolastici</a:t>
            </a:r>
          </a:p>
          <a:p>
            <a:pPr algn="ctr"/>
            <a:r>
              <a:rPr lang="it-IT" altLang="it-IT" sz="2000" b="1" dirty="0"/>
              <a:t>PRIORITA'</a:t>
            </a:r>
          </a:p>
          <a:p>
            <a:pPr algn="ctr"/>
            <a:r>
              <a:rPr lang="it-IT" altLang="it-IT" sz="2000" dirty="0"/>
              <a:t>Migliorare ulteriormente gli esiti degli studenti al termine del primo ciclo d'istruzione.</a:t>
            </a:r>
          </a:p>
          <a:p>
            <a:pPr algn="ctr"/>
            <a:r>
              <a:rPr lang="it-IT" altLang="it-IT" sz="2000" b="1" dirty="0" smtClean="0"/>
              <a:t>TRAGUARDO</a:t>
            </a:r>
          </a:p>
          <a:p>
            <a:pPr algn="ctr"/>
            <a:r>
              <a:rPr lang="it-IT" altLang="it-IT" sz="2000" dirty="0" smtClean="0"/>
              <a:t>Incremento significativo della percentuale di alunni che si colloca nella fascia di voto 7-8 e contemporanea riduzione della fascia immediatamente inferiore</a:t>
            </a:r>
            <a:endParaRPr lang="it-IT" altLang="it-IT" sz="2000" dirty="0"/>
          </a:p>
          <a:p>
            <a:pPr algn="ctr"/>
            <a:r>
              <a:rPr lang="it-IT" altLang="it-IT" sz="2000" b="1" dirty="0" smtClean="0"/>
              <a:t>Competenze </a:t>
            </a:r>
            <a:r>
              <a:rPr lang="it-IT" altLang="it-IT" sz="2000" b="1" dirty="0"/>
              <a:t>chiave e di cittadinanza</a:t>
            </a:r>
          </a:p>
          <a:p>
            <a:pPr algn="ctr"/>
            <a:r>
              <a:rPr lang="it-IT" altLang="it-IT" sz="2000" b="1" dirty="0"/>
              <a:t>PRIORITA'</a:t>
            </a:r>
          </a:p>
          <a:p>
            <a:pPr algn="ctr"/>
            <a:r>
              <a:rPr lang="it-IT" altLang="it-IT" sz="2000" dirty="0"/>
              <a:t>Potenziamento delle competenze sociali con l’utilizzo di strumenti didattici e percorsi che facciano comprendere l’importanza della democrazia.</a:t>
            </a:r>
          </a:p>
          <a:p>
            <a:pPr algn="ctr"/>
            <a:endParaRPr lang="it-IT" altLang="it-IT" sz="2000" dirty="0"/>
          </a:p>
          <a:p>
            <a:pPr algn="ctr"/>
            <a:r>
              <a:rPr lang="it-IT" altLang="it-IT" sz="2000" b="1" dirty="0"/>
              <a:t>PRIORITA'</a:t>
            </a:r>
          </a:p>
          <a:p>
            <a:pPr algn="ctr"/>
            <a:r>
              <a:rPr lang="it-IT" altLang="it-IT" sz="2000" dirty="0"/>
              <a:t>Migliorare la predisposizione di strumenti di rilevazione del contesto e delle competenze raggiunte nei diversi percorsi scolastici.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95288" y="476250"/>
            <a:ext cx="815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PRIORITA’ AFFRONTATE</a:t>
            </a:r>
            <a:endParaRPr lang="it-IT" dirty="0"/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0" y="0"/>
            <a:ext cx="9144000" cy="303213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1" hangingPunct="1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it-IT" sz="1200" b="1" dirty="0">
                <a:solidFill>
                  <a:schemeClr val="accent6">
                    <a:lumMod val="75000"/>
                  </a:schemeClr>
                </a:solidFill>
              </a:rPr>
              <a:t>ISTITUTO COMPRENSIVO  CORSANO -  Scuola Secondaria  </a:t>
            </a:r>
            <a:r>
              <a:rPr lang="it-IT" sz="1200" b="1" dirty="0" err="1">
                <a:solidFill>
                  <a:schemeClr val="accent6">
                    <a:lumMod val="75000"/>
                  </a:schemeClr>
                </a:solidFill>
              </a:rPr>
              <a:t>I°</a:t>
            </a:r>
            <a:r>
              <a:rPr lang="it-IT" sz="1200" b="1" dirty="0">
                <a:solidFill>
                  <a:schemeClr val="accent6">
                    <a:lumMod val="75000"/>
                  </a:schemeClr>
                </a:solidFill>
              </a:rPr>
              <a:t> grado “Biagio </a:t>
            </a:r>
            <a:r>
              <a:rPr lang="it-IT" sz="1200" b="1" dirty="0" err="1">
                <a:solidFill>
                  <a:schemeClr val="accent6">
                    <a:lumMod val="75000"/>
                  </a:schemeClr>
                </a:solidFill>
              </a:rPr>
              <a:t>Antonazzo</a:t>
            </a:r>
            <a:r>
              <a:rPr lang="it-IT" sz="1200" b="1" dirty="0">
                <a:solidFill>
                  <a:schemeClr val="accent6">
                    <a:lumMod val="75000"/>
                  </a:schemeClr>
                </a:solidFill>
              </a:rPr>
              <a:t>”-CORSANO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0" y="0"/>
            <a:ext cx="9144000" cy="303213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1" hangingPunct="1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it-IT" sz="1200" b="1" dirty="0">
                <a:solidFill>
                  <a:schemeClr val="accent6">
                    <a:lumMod val="75000"/>
                  </a:schemeClr>
                </a:solidFill>
              </a:rPr>
              <a:t>ISTITUTO COMPRENSIVO  CORSANO -  Scuola Secondaria  </a:t>
            </a:r>
            <a:r>
              <a:rPr lang="it-IT" sz="1200" b="1" dirty="0" err="1">
                <a:solidFill>
                  <a:schemeClr val="accent6">
                    <a:lumMod val="75000"/>
                  </a:schemeClr>
                </a:solidFill>
              </a:rPr>
              <a:t>I°</a:t>
            </a:r>
            <a:r>
              <a:rPr lang="it-IT" sz="1200" b="1" dirty="0">
                <a:solidFill>
                  <a:schemeClr val="accent6">
                    <a:lumMod val="75000"/>
                  </a:schemeClr>
                </a:solidFill>
              </a:rPr>
              <a:t> grado “Biagio </a:t>
            </a:r>
            <a:r>
              <a:rPr lang="it-IT" sz="1200" b="1" dirty="0" err="1">
                <a:solidFill>
                  <a:schemeClr val="accent6">
                    <a:lumMod val="75000"/>
                  </a:schemeClr>
                </a:solidFill>
              </a:rPr>
              <a:t>Antonazzo</a:t>
            </a:r>
            <a:r>
              <a:rPr lang="it-IT" sz="1200" b="1" dirty="0">
                <a:solidFill>
                  <a:schemeClr val="accent6">
                    <a:lumMod val="75000"/>
                  </a:schemeClr>
                </a:solidFill>
              </a:rPr>
              <a:t>”-CORSANO</a:t>
            </a:r>
          </a:p>
        </p:txBody>
      </p:sp>
      <p:sp>
        <p:nvSpPr>
          <p:cNvPr id="6147" name="WordArt 5"/>
          <p:cNvSpPr>
            <a:spLocks noChangeArrowheads="1" noChangeShapeType="1" noTextEdit="1"/>
          </p:cNvSpPr>
          <p:nvPr/>
        </p:nvSpPr>
        <p:spPr bwMode="auto">
          <a:xfrm>
            <a:off x="1258888" y="692150"/>
            <a:ext cx="7200900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>
                <a:ln w="3175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9933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Gill Sans Ultra Bold"/>
              </a:rPr>
              <a:t>Il Piano dell'Offerta Formativa</a:t>
            </a:r>
          </a:p>
          <a:p>
            <a:pPr algn="ctr"/>
            <a:r>
              <a:rPr lang="it-IT" sz="3600" kern="10" dirty="0">
                <a:ln w="3175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9933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Gill Sans Ultra Bold"/>
              </a:rPr>
              <a:t>    della SCUOLA </a:t>
            </a:r>
            <a:endParaRPr lang="it-IT" sz="3600" kern="10" dirty="0" smtClean="0">
              <a:ln w="3175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FF0000"/>
                  </a:gs>
                  <a:gs pos="50000">
                    <a:srgbClr val="FF9933"/>
                  </a:gs>
                  <a:gs pos="100000">
                    <a:srgbClr val="FF0000"/>
                  </a:gs>
                </a:gsLst>
                <a:lin ang="5400000" scaled="1"/>
              </a:gradFill>
              <a:latin typeface="Gill Sans Ultra Bold"/>
            </a:endParaRPr>
          </a:p>
          <a:p>
            <a:pPr algn="ctr"/>
            <a:r>
              <a:rPr lang="it-IT" sz="3600" kern="10" dirty="0" smtClean="0">
                <a:ln w="3175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9933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Gill Sans Ultra Bold"/>
              </a:rPr>
              <a:t>“Biagio </a:t>
            </a:r>
            <a:r>
              <a:rPr lang="it-IT" sz="3600" kern="10" dirty="0" err="1" smtClean="0">
                <a:ln w="3175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9933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Gill Sans Ultra Bold"/>
              </a:rPr>
              <a:t>Antonazzo</a:t>
            </a:r>
            <a:r>
              <a:rPr lang="it-IT" sz="3600" kern="10" dirty="0" smtClean="0">
                <a:ln w="3175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9933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Gill Sans Ultra Bold"/>
              </a:rPr>
              <a:t>”</a:t>
            </a:r>
            <a:endParaRPr lang="it-IT" sz="3600" kern="10" dirty="0">
              <a:ln w="3175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FF0000"/>
                  </a:gs>
                  <a:gs pos="50000">
                    <a:srgbClr val="FF9933"/>
                  </a:gs>
                  <a:gs pos="100000">
                    <a:srgbClr val="FF0000"/>
                  </a:gs>
                </a:gsLst>
                <a:lin ang="5400000" scaled="1"/>
              </a:gradFill>
              <a:latin typeface="Gill Sans Ultra Bold"/>
            </a:endParaRPr>
          </a:p>
          <a:p>
            <a:pPr algn="ctr"/>
            <a:r>
              <a:rPr lang="it-IT" sz="3600" kern="10" dirty="0">
                <a:ln w="3175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9933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Gill Sans Ultra Bold"/>
              </a:rPr>
              <a:t> 2019-20</a:t>
            </a:r>
          </a:p>
        </p:txBody>
      </p:sp>
      <p:sp>
        <p:nvSpPr>
          <p:cNvPr id="5" name="Rettangolo 4"/>
          <p:cNvSpPr/>
          <p:nvPr/>
        </p:nvSpPr>
        <p:spPr>
          <a:xfrm>
            <a:off x="2987824" y="4581128"/>
            <a:ext cx="331693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5400" b="1" dirty="0">
                <a:ln w="1905"/>
                <a:gradFill>
                  <a:gsLst>
                    <a:gs pos="0">
                      <a:srgbClr val="C000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triennale</a:t>
            </a:r>
          </a:p>
        </p:txBody>
      </p:sp>
      <p:pic>
        <p:nvPicPr>
          <p:cNvPr id="6" name="Immagine 5" descr="PTO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2686050"/>
            <a:ext cx="4857784" cy="14859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03" name="Group 59"/>
          <p:cNvGraphicFramePr>
            <a:graphicFrameLocks noGrp="1"/>
          </p:cNvGraphicFramePr>
          <p:nvPr/>
        </p:nvGraphicFramePr>
        <p:xfrm>
          <a:off x="428596" y="285728"/>
          <a:ext cx="8072494" cy="6333510"/>
        </p:xfrm>
        <a:graphic>
          <a:graphicData uri="http://schemas.openxmlformats.org/drawingml/2006/table">
            <a:tbl>
              <a:tblPr/>
              <a:tblGrid>
                <a:gridCol w="4745438"/>
                <a:gridCol w="1663528"/>
                <a:gridCol w="1663528"/>
              </a:tblGrid>
              <a:tr h="7509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DISCIPLINA</a:t>
                      </a:r>
                    </a:p>
                  </a:txBody>
                  <a:tcPr marL="91424" marR="91424" marT="45711" marB="45711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ORE SETTIMANALI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Tempo Normale</a:t>
                      </a:r>
                    </a:p>
                  </a:txBody>
                  <a:tcPr marL="91424" marR="91424" marT="45711" marB="45711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+mn-ea"/>
                          <a:cs typeface="+mn-cs"/>
                        </a:rPr>
                        <a:t>ORE SETTIMANALI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+mn-ea"/>
                          <a:cs typeface="+mn-cs"/>
                        </a:rPr>
                        <a:t>Tempo Prolungato</a:t>
                      </a:r>
                    </a:p>
                  </a:txBody>
                  <a:tcPr marL="91424" marR="91424" marT="45711" marB="45711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Italiano, storia,  geografia</a:t>
                      </a:r>
                    </a:p>
                  </a:txBody>
                  <a:tcPr marL="91424" marR="91424" marT="45711" marB="45711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9</a:t>
                      </a:r>
                    </a:p>
                  </a:txBody>
                  <a:tcPr marL="91424" marR="91424" marT="45711" marB="45711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14</a:t>
                      </a: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(2 ore in compresenza con Matematica)</a:t>
                      </a:r>
                      <a:endParaRPr kumimoji="0" lang="it-IT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24" marR="91424" marT="45711" marB="45711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Approfondimento materie letterarie</a:t>
                      </a:r>
                    </a:p>
                  </a:txBody>
                  <a:tcPr marL="91424" marR="91424" marT="45711" marB="45711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marL="91424" marR="91424" marT="45711" marB="45711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marL="91424" marR="91424" marT="45711" marB="45711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Matematica e scienze</a:t>
                      </a:r>
                    </a:p>
                  </a:txBody>
                  <a:tcPr marL="91424" marR="91424" marT="45711" marB="45711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6</a:t>
                      </a:r>
                    </a:p>
                  </a:txBody>
                  <a:tcPr marL="91424" marR="91424" marT="45711" marB="45711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9</a:t>
                      </a:r>
                      <a:r>
                        <a:rPr kumimoji="0" lang="it-IT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(2 ore in compresenza con Italiano)</a:t>
                      </a:r>
                    </a:p>
                  </a:txBody>
                  <a:tcPr marL="91424" marR="91424" marT="45711" marB="45711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Tecnologia</a:t>
                      </a:r>
                    </a:p>
                  </a:txBody>
                  <a:tcPr marL="91424" marR="91424" marT="45711" marB="45711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</a:p>
                  </a:txBody>
                  <a:tcPr marL="91424" marR="91424" marT="45711" marB="45711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</a:p>
                  </a:txBody>
                  <a:tcPr marL="91424" marR="91424" marT="45711" marB="45711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Inglese</a:t>
                      </a:r>
                    </a:p>
                  </a:txBody>
                  <a:tcPr marL="91424" marR="91424" marT="45711" marB="45711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</a:p>
                  </a:txBody>
                  <a:tcPr marL="91424" marR="91424" marT="45711" marB="45711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</a:p>
                  </a:txBody>
                  <a:tcPr marL="91424" marR="91424" marT="45711" marB="45711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Seconda lingua comunitaria (Francese)</a:t>
                      </a:r>
                    </a:p>
                  </a:txBody>
                  <a:tcPr marL="91424" marR="91424" marT="45711" marB="45711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</a:p>
                  </a:txBody>
                  <a:tcPr marL="91424" marR="91424" marT="45711" marB="45711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</a:p>
                  </a:txBody>
                  <a:tcPr marL="91424" marR="91424" marT="45711" marB="45711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Arte e immagine</a:t>
                      </a:r>
                    </a:p>
                  </a:txBody>
                  <a:tcPr marL="91424" marR="91424" marT="45711" marB="45711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</a:p>
                  </a:txBody>
                  <a:tcPr marL="91424" marR="91424" marT="45711" marB="45711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</a:p>
                  </a:txBody>
                  <a:tcPr marL="91424" marR="91424" marT="45711" marB="45711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Scienze motorie e sportive</a:t>
                      </a:r>
                    </a:p>
                  </a:txBody>
                  <a:tcPr marL="91424" marR="91424" marT="45711" marB="45711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</a:p>
                  </a:txBody>
                  <a:tcPr marL="91424" marR="91424" marT="45711" marB="45711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</a:p>
                  </a:txBody>
                  <a:tcPr marL="91424" marR="91424" marT="45711" marB="45711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Musica</a:t>
                      </a:r>
                    </a:p>
                  </a:txBody>
                  <a:tcPr marL="91424" marR="91424" marT="45711" marB="45711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</a:p>
                  </a:txBody>
                  <a:tcPr marL="91424" marR="91424" marT="45711" marB="45711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</a:p>
                  </a:txBody>
                  <a:tcPr marL="91424" marR="91424" marT="45711" marB="45711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Religione *</a:t>
                      </a:r>
                    </a:p>
                  </a:txBody>
                  <a:tcPr marL="91424" marR="91424" marT="45711" marB="45711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marL="91424" marR="91424" marT="45711" marB="45711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marL="91424" marR="91424" marT="45711" marB="45711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Totale ore </a:t>
                      </a:r>
                    </a:p>
                  </a:txBody>
                  <a:tcPr marL="91424" marR="91424" marT="45711" marB="45711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30</a:t>
                      </a:r>
                    </a:p>
                  </a:txBody>
                  <a:tcPr marL="91424" marR="91424" marT="45711" marB="45711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36</a:t>
                      </a:r>
                    </a:p>
                  </a:txBody>
                  <a:tcPr marL="91424" marR="91424" marT="45711" marB="45711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4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Strumento Musicale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(Previa richiesta e superamento di esame delle attitudini)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24" marR="91424" marT="45711" marB="45711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Di cui una in compresenza con Musica orario mattutino</a:t>
                      </a:r>
                    </a:p>
                  </a:txBody>
                  <a:tcPr marL="91424" marR="91424" marT="45711" marB="45711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+mn-ea"/>
                          <a:cs typeface="+mn-cs"/>
                        </a:rPr>
                        <a:t>Di cui una in compresenza con Musica orario mattutino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1424" marR="91424" marT="45711" marB="45711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92" name="Rectangle 49"/>
          <p:cNvSpPr>
            <a:spLocks noChangeArrowheads="1"/>
          </p:cNvSpPr>
          <p:nvPr/>
        </p:nvSpPr>
        <p:spPr bwMode="auto">
          <a:xfrm>
            <a:off x="0" y="0"/>
            <a:ext cx="9144000" cy="303213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1" hangingPunct="1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it-IT" sz="1200" b="1" dirty="0">
                <a:solidFill>
                  <a:schemeClr val="accent6">
                    <a:lumMod val="75000"/>
                  </a:schemeClr>
                </a:solidFill>
              </a:rPr>
              <a:t>ISTITUTO COMPRENSIVO  CORSANO -  Scuola Secondaria  </a:t>
            </a:r>
            <a:r>
              <a:rPr lang="it-IT" sz="1200" b="1" dirty="0" err="1">
                <a:solidFill>
                  <a:schemeClr val="accent6">
                    <a:lumMod val="75000"/>
                  </a:schemeClr>
                </a:solidFill>
              </a:rPr>
              <a:t>I°</a:t>
            </a:r>
            <a:r>
              <a:rPr lang="it-IT" sz="1200" b="1" dirty="0">
                <a:solidFill>
                  <a:schemeClr val="accent6">
                    <a:lumMod val="75000"/>
                  </a:schemeClr>
                </a:solidFill>
              </a:rPr>
              <a:t> grado “Biagio </a:t>
            </a:r>
            <a:r>
              <a:rPr lang="it-IT" sz="1200" b="1" dirty="0" err="1">
                <a:solidFill>
                  <a:schemeClr val="accent6">
                    <a:lumMod val="75000"/>
                  </a:schemeClr>
                </a:solidFill>
              </a:rPr>
              <a:t>Antonazzo</a:t>
            </a:r>
            <a:r>
              <a:rPr lang="it-IT" sz="1200" b="1" dirty="0">
                <a:solidFill>
                  <a:schemeClr val="accent6">
                    <a:lumMod val="75000"/>
                  </a:schemeClr>
                </a:solidFill>
              </a:rPr>
              <a:t>”-CORSANO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sellaDiTesto 1"/>
          <p:cNvSpPr txBox="1">
            <a:spLocks noChangeArrowheads="1"/>
          </p:cNvSpPr>
          <p:nvPr/>
        </p:nvSpPr>
        <p:spPr bwMode="auto">
          <a:xfrm>
            <a:off x="539750" y="2276475"/>
            <a:ext cx="7993063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b="1" dirty="0"/>
              <a:t/>
            </a:r>
            <a:br>
              <a:rPr lang="it-IT" altLang="it-IT" b="1" dirty="0"/>
            </a:br>
            <a:r>
              <a:rPr lang="it-IT" altLang="it-IT" b="1" dirty="0"/>
              <a:t/>
            </a:r>
            <a:br>
              <a:rPr lang="it-IT" altLang="it-IT" b="1" dirty="0"/>
            </a:br>
            <a:r>
              <a:rPr lang="it-IT" altLang="it-IT" b="1" dirty="0"/>
              <a:t>Articolazione oraria  del tempo prolungato</a:t>
            </a:r>
            <a:br>
              <a:rPr lang="it-IT" altLang="it-IT" b="1" dirty="0"/>
            </a:br>
            <a:r>
              <a:rPr lang="it-IT" altLang="it-IT" b="1" dirty="0"/>
              <a:t/>
            </a:r>
            <a:br>
              <a:rPr lang="it-IT" altLang="it-IT" b="1" dirty="0"/>
            </a:br>
            <a:r>
              <a:rPr lang="it-IT" altLang="it-IT" dirty="0"/>
              <a:t>Per il </a:t>
            </a:r>
            <a:r>
              <a:rPr lang="it-IT" altLang="it-IT" b="1" dirty="0"/>
              <a:t>TEMPO PROLUNGATO</a:t>
            </a:r>
            <a:r>
              <a:rPr lang="it-IT" altLang="it-IT" dirty="0"/>
              <a:t> sono previste</a:t>
            </a:r>
            <a:br>
              <a:rPr lang="it-IT" altLang="it-IT" dirty="0"/>
            </a:br>
            <a:r>
              <a:rPr lang="it-IT" altLang="it-IT" dirty="0"/>
              <a:t> </a:t>
            </a:r>
            <a:r>
              <a:rPr lang="it-IT" altLang="it-IT" b="1" dirty="0"/>
              <a:t>36 ore   settimanali </a:t>
            </a:r>
            <a:r>
              <a:rPr lang="it-IT" altLang="it-IT" dirty="0"/>
              <a:t>di lezione,  in quanto si </a:t>
            </a:r>
            <a:br>
              <a:rPr lang="it-IT" altLang="it-IT" dirty="0"/>
            </a:br>
            <a:r>
              <a:rPr lang="it-IT" altLang="it-IT" dirty="0"/>
              <a:t>    aggiungono alle </a:t>
            </a:r>
            <a:r>
              <a:rPr lang="it-IT" altLang="it-IT" b="1" dirty="0"/>
              <a:t>30</a:t>
            </a:r>
            <a:r>
              <a:rPr lang="it-IT" altLang="it-IT" dirty="0"/>
              <a:t>  ore del curricolo di base</a:t>
            </a:r>
            <a:br>
              <a:rPr lang="it-IT" altLang="it-IT" dirty="0"/>
            </a:br>
            <a:r>
              <a:rPr lang="it-IT" altLang="it-IT" dirty="0"/>
              <a:t>      previste per il tempo normale,</a:t>
            </a:r>
            <a:br>
              <a:rPr lang="it-IT" altLang="it-IT" dirty="0"/>
            </a:br>
            <a:r>
              <a:rPr lang="it-IT" altLang="it-IT" dirty="0"/>
              <a:t>   </a:t>
            </a:r>
            <a:r>
              <a:rPr lang="it-IT" altLang="it-IT" b="1" dirty="0"/>
              <a:t>6</a:t>
            </a:r>
            <a:r>
              <a:rPr lang="it-IT" altLang="it-IT" dirty="0"/>
              <a:t> ore dedicate ad attività di studio </a:t>
            </a:r>
            <a:r>
              <a:rPr lang="it-IT" altLang="it-IT" dirty="0" smtClean="0"/>
              <a:t>assistito, Cineforum      </a:t>
            </a:r>
            <a:r>
              <a:rPr lang="it-IT" altLang="it-IT" dirty="0"/>
              <a:t>e/o di laboratorio e/ o di recupero- approfondimento  di italiano e matematica.</a:t>
            </a:r>
          </a:p>
        </p:txBody>
      </p:sp>
      <p:sp>
        <p:nvSpPr>
          <p:cNvPr id="4" name="Rectangle 49"/>
          <p:cNvSpPr>
            <a:spLocks noChangeArrowheads="1"/>
          </p:cNvSpPr>
          <p:nvPr/>
        </p:nvSpPr>
        <p:spPr bwMode="auto">
          <a:xfrm>
            <a:off x="0" y="0"/>
            <a:ext cx="9144000" cy="332399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1" hangingPunct="1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it-IT" sz="1200" b="1" dirty="0">
                <a:solidFill>
                  <a:schemeClr val="accent6">
                    <a:lumMod val="75000"/>
                  </a:schemeClr>
                </a:solidFill>
              </a:rPr>
              <a:t>ISTITUTO COMPRENSIVO CORSANO -  Scuola Secondaria  </a:t>
            </a:r>
            <a:r>
              <a:rPr lang="it-IT" sz="1200" b="1" dirty="0" err="1">
                <a:solidFill>
                  <a:schemeClr val="accent6">
                    <a:lumMod val="75000"/>
                  </a:schemeClr>
                </a:solidFill>
              </a:rPr>
              <a:t>I°</a:t>
            </a:r>
            <a:r>
              <a:rPr lang="it-IT" sz="1200" b="1" dirty="0">
                <a:solidFill>
                  <a:schemeClr val="accent6">
                    <a:lumMod val="75000"/>
                  </a:schemeClr>
                </a:solidFill>
              </a:rPr>
              <a:t> grado </a:t>
            </a:r>
            <a:r>
              <a:rPr lang="it-IT" sz="1200" b="1" dirty="0" smtClean="0">
                <a:solidFill>
                  <a:schemeClr val="accent6">
                    <a:lumMod val="75000"/>
                  </a:schemeClr>
                </a:solidFill>
              </a:rPr>
              <a:t>“Biagio </a:t>
            </a:r>
            <a:r>
              <a:rPr lang="it-IT" sz="1200" b="1" dirty="0" err="1" smtClean="0">
                <a:solidFill>
                  <a:schemeClr val="accent6">
                    <a:lumMod val="75000"/>
                  </a:schemeClr>
                </a:solidFill>
              </a:rPr>
              <a:t>Antonazzo</a:t>
            </a:r>
            <a:r>
              <a:rPr lang="it-IT" sz="1200" b="1" dirty="0" smtClean="0">
                <a:solidFill>
                  <a:schemeClr val="accent6">
                    <a:lumMod val="75000"/>
                  </a:schemeClr>
                </a:solidFill>
              </a:rPr>
              <a:t>”</a:t>
            </a:r>
            <a:r>
              <a:rPr lang="it-IT" sz="1200" b="1" dirty="0" err="1" smtClean="0">
                <a:solidFill>
                  <a:schemeClr val="accent6">
                    <a:lumMod val="75000"/>
                  </a:schemeClr>
                </a:solidFill>
              </a:rPr>
              <a:t>-Corsano</a:t>
            </a:r>
            <a:endParaRPr lang="it-IT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6" name="Picture 57" descr="5MH_1S_16788_V150200_Particolari_BIG"/>
          <p:cNvPicPr>
            <a:picLocks noChangeAspect="1" noChangeArrowheads="1"/>
          </p:cNvPicPr>
          <p:nvPr/>
        </p:nvPicPr>
        <p:blipFill>
          <a:blip r:embed="rId2"/>
          <a:srcRect l="9373" t="4272" r="15575" b="20676"/>
          <a:stretch>
            <a:fillRect/>
          </a:stretch>
        </p:blipFill>
        <p:spPr bwMode="auto">
          <a:xfrm>
            <a:off x="3708400" y="836613"/>
            <a:ext cx="179863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ttangolo 1"/>
          <p:cNvSpPr>
            <a:spLocks noChangeArrowheads="1"/>
          </p:cNvSpPr>
          <p:nvPr/>
        </p:nvSpPr>
        <p:spPr bwMode="auto">
          <a:xfrm>
            <a:off x="468313" y="692150"/>
            <a:ext cx="813593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2800" b="1"/>
              <a:t>SCANSIONE ORARIA SETTIMANALE</a:t>
            </a:r>
            <a:br>
              <a:rPr lang="it-IT" altLang="it-IT" sz="2800" b="1"/>
            </a:br>
            <a:r>
              <a:rPr lang="it-IT" altLang="it-IT" sz="2800" b="1"/>
              <a:t>TEMPO PROLUNGATO</a:t>
            </a:r>
            <a:br>
              <a:rPr lang="it-IT" altLang="it-IT" sz="2800" b="1"/>
            </a:br>
            <a:r>
              <a:rPr lang="it-IT" altLang="it-IT" sz="2000"/>
              <a:t>L’orario si articolerà per </a:t>
            </a:r>
            <a:r>
              <a:rPr lang="it-IT" altLang="it-IT" sz="2000" b="1"/>
              <a:t>6 giorni alla settimana, dal lunedì al sabato, </a:t>
            </a:r>
            <a:r>
              <a:rPr lang="it-IT" altLang="it-IT" sz="2000"/>
              <a:t> come evidenziato dallo schema sottostante:</a:t>
            </a:r>
            <a:r>
              <a:rPr lang="it-IT" altLang="it-IT" sz="2800"/>
              <a:t/>
            </a:r>
            <a:br>
              <a:rPr lang="it-IT" altLang="it-IT" sz="2800"/>
            </a:br>
            <a:endParaRPr lang="it-IT" altLang="it-IT"/>
          </a:p>
        </p:txBody>
      </p:sp>
      <p:sp>
        <p:nvSpPr>
          <p:cNvPr id="3" name="Rectangle 49"/>
          <p:cNvSpPr>
            <a:spLocks noChangeArrowheads="1"/>
          </p:cNvSpPr>
          <p:nvPr/>
        </p:nvSpPr>
        <p:spPr bwMode="auto">
          <a:xfrm>
            <a:off x="0" y="0"/>
            <a:ext cx="9144000" cy="303213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1" hangingPunct="1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it-IT" sz="1200" b="1" dirty="0">
                <a:solidFill>
                  <a:schemeClr val="accent6">
                    <a:lumMod val="75000"/>
                  </a:schemeClr>
                </a:solidFill>
              </a:rPr>
              <a:t>ISTITUTO COMPRENSIVO  CORSANO -  Scuola Secondaria  </a:t>
            </a:r>
            <a:r>
              <a:rPr lang="it-IT" sz="1200" b="1" dirty="0" err="1">
                <a:solidFill>
                  <a:schemeClr val="accent6">
                    <a:lumMod val="75000"/>
                  </a:schemeClr>
                </a:solidFill>
              </a:rPr>
              <a:t>I°</a:t>
            </a:r>
            <a:r>
              <a:rPr lang="it-IT" sz="1200" b="1" dirty="0">
                <a:solidFill>
                  <a:schemeClr val="accent6">
                    <a:lumMod val="75000"/>
                  </a:schemeClr>
                </a:solidFill>
              </a:rPr>
              <a:t> grado “Biagio </a:t>
            </a:r>
            <a:r>
              <a:rPr lang="it-IT" sz="1200" b="1" dirty="0" err="1">
                <a:solidFill>
                  <a:schemeClr val="accent6">
                    <a:lumMod val="75000"/>
                  </a:schemeClr>
                </a:solidFill>
              </a:rPr>
              <a:t>Antonazzo</a:t>
            </a:r>
            <a:r>
              <a:rPr lang="it-IT" sz="1200" b="1" dirty="0">
                <a:solidFill>
                  <a:schemeClr val="accent6">
                    <a:lumMod val="75000"/>
                  </a:schemeClr>
                </a:solidFill>
              </a:rPr>
              <a:t>”-CORSANO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468313" y="2565400"/>
          <a:ext cx="8135936" cy="374808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30083"/>
                <a:gridCol w="1187566"/>
                <a:gridCol w="1370320"/>
                <a:gridCol w="1439989"/>
                <a:gridCol w="1511988"/>
                <a:gridCol w="1295990"/>
              </a:tblGrid>
              <a:tr h="4011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lunedì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1429" marR="91429" marT="45724" marB="45724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martedì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1429" marR="91429" marT="45724" marB="45724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mercoledì</a:t>
                      </a:r>
                      <a:endParaRPr kumimoji="0" 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1429" marR="91429" marT="45724" marB="45724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giovedì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1429" marR="91429" marT="45724" marB="45724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venerdì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1429" marR="91429" marT="45724" marB="45724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sabato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1429" marR="91429" marT="45724" marB="45724" anchor="ctr" anchorCtr="1" horzOverflow="overflow"/>
                </a:tc>
              </a:tr>
              <a:tr h="1024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8.00-13.00</a:t>
                      </a:r>
                      <a:endParaRPr kumimoji="0" lang="it-IT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1429" marR="91429" marT="45724" marB="45724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8.00-13.00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1429" marR="91429" marT="45724" marB="45724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8.00-13.00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1429" marR="91429" marT="45724" marB="45724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8.00-13.00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1429" marR="91429" marT="45724" marB="45724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8.00-13.00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1429" marR="91429" marT="45724" marB="45724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8.00-13.00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1429" marR="91429" marT="45724" marB="45724" anchor="ctr" anchorCtr="1" horzOverflow="overflow"/>
                </a:tc>
              </a:tr>
              <a:tr h="12985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1429" marR="91429" marT="45724" marB="45724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13.00-14.00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Pausa pranzo</a:t>
                      </a:r>
                      <a:endParaRPr kumimoji="0" lang="it-IT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29" marR="91429" marT="45724" marB="45724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1429" marR="91429" marT="45724" marB="45724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13.00-14.00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Pausa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pranzo</a:t>
                      </a:r>
                    </a:p>
                  </a:txBody>
                  <a:tcPr marL="91429" marR="91429" marT="45724" marB="45724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1429" marR="91429" marT="45724" marB="45724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1429" marR="91429" marT="45724" marB="45724" anchor="ctr" anchorCtr="1" horzOverflow="overflow"/>
                </a:tc>
              </a:tr>
              <a:tr h="1024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1429" marR="91429" marT="45724" marB="45724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14.00-16.00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1429" marR="91429" marT="45724" marB="45724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1429" marR="91429" marT="45724" marB="45724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14.00 –16.00</a:t>
                      </a:r>
                    </a:p>
                  </a:txBody>
                  <a:tcPr marL="91429" marR="91429" marT="45724" marB="45724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1429" marR="91429" marT="45724" marB="45724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1429" marR="91429" marT="45724" marB="45724" anchor="ctr" anchorCtr="1" horzOverflow="overflow"/>
                </a:tc>
              </a:tr>
            </a:tbl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F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0"/>
            <a:ext cx="9144000" cy="286297"/>
          </a:xfrm>
          <a:prstGeom prst="rect">
            <a:avLst/>
          </a:prstGeom>
          <a:solidFill>
            <a:srgbClr val="DDDDDD"/>
          </a:solidFill>
        </p:spPr>
        <p:txBody>
          <a:bodyPr>
            <a:spAutoFit/>
          </a:bodyPr>
          <a:lstStyle/>
          <a:p>
            <a:pPr marL="609600" indent="-609600" algn="ctr" eaLnBrk="1" hangingPunct="1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it-IT" sz="1100" b="1" dirty="0">
                <a:solidFill>
                  <a:schemeClr val="accent6">
                    <a:lumMod val="75000"/>
                  </a:schemeClr>
                </a:solidFill>
              </a:rPr>
              <a:t>ISTITUTO COMPRENSIVO  CORSANO -  Scuola Secondaria  </a:t>
            </a:r>
            <a:r>
              <a:rPr lang="it-IT" sz="1100" b="1" dirty="0" err="1">
                <a:solidFill>
                  <a:schemeClr val="accent6">
                    <a:lumMod val="75000"/>
                  </a:schemeClr>
                </a:solidFill>
              </a:rPr>
              <a:t>I°</a:t>
            </a:r>
            <a:r>
              <a:rPr lang="it-IT" sz="1100" b="1" dirty="0">
                <a:solidFill>
                  <a:schemeClr val="accent6">
                    <a:lumMod val="75000"/>
                  </a:schemeClr>
                </a:solidFill>
              </a:rPr>
              <a:t> grado “Biagio </a:t>
            </a:r>
            <a:r>
              <a:rPr lang="it-IT" sz="1100" b="1" dirty="0" err="1">
                <a:solidFill>
                  <a:schemeClr val="accent6">
                    <a:lumMod val="75000"/>
                  </a:schemeClr>
                </a:solidFill>
              </a:rPr>
              <a:t>Antonazzo</a:t>
            </a:r>
            <a:r>
              <a:rPr lang="it-IT" sz="1100" b="1" dirty="0">
                <a:solidFill>
                  <a:schemeClr val="accent6">
                    <a:lumMod val="75000"/>
                  </a:schemeClr>
                </a:solidFill>
              </a:rPr>
              <a:t>”-CORSANO</a:t>
            </a:r>
          </a:p>
        </p:txBody>
      </p:sp>
      <p:sp>
        <p:nvSpPr>
          <p:cNvPr id="11267" name="CasellaDiTesto 3"/>
          <p:cNvSpPr txBox="1">
            <a:spLocks noChangeArrowheads="1"/>
          </p:cNvSpPr>
          <p:nvPr/>
        </p:nvSpPr>
        <p:spPr bwMode="auto">
          <a:xfrm>
            <a:off x="611188" y="714357"/>
            <a:ext cx="7848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altLang="it-IT" sz="4000" dirty="0" smtClean="0"/>
              <a:t>STRUMENTO MUSICALE</a:t>
            </a:r>
          </a:p>
          <a:p>
            <a:pPr algn="ctr"/>
            <a:endParaRPr lang="it-IT" altLang="it-IT" dirty="0"/>
          </a:p>
        </p:txBody>
      </p:sp>
      <p:sp>
        <p:nvSpPr>
          <p:cNvPr id="11268" name="CasellaDiTesto 4"/>
          <p:cNvSpPr txBox="1">
            <a:spLocks noChangeArrowheads="1"/>
          </p:cNvSpPr>
          <p:nvPr/>
        </p:nvSpPr>
        <p:spPr bwMode="auto">
          <a:xfrm>
            <a:off x="857224" y="3564791"/>
            <a:ext cx="7273925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altLang="it-IT" dirty="0" smtClean="0"/>
              <a:t>CHITARRA-CLARINETTO-PIANOFORTE-VIOLINO</a:t>
            </a:r>
          </a:p>
          <a:p>
            <a:pPr algn="ctr"/>
            <a:r>
              <a:rPr lang="it-IT" altLang="it-IT" sz="1600" dirty="0" smtClean="0"/>
              <a:t>Si accede al corso richiedendo l’opzione indirizzo musicale all’atto dell’iscrizione e al superamento di una prova attitudinale</a:t>
            </a:r>
          </a:p>
          <a:p>
            <a:pPr algn="ctr"/>
            <a:r>
              <a:rPr lang="it-IT" altLang="it-IT" dirty="0" smtClean="0"/>
              <a:t>ARTICOLAZIONE ORARIA STRUMENTO MUSICALE:</a:t>
            </a:r>
            <a:endParaRPr lang="it-IT" altLang="it-IT" dirty="0"/>
          </a:p>
          <a:p>
            <a:pPr>
              <a:buFontTx/>
              <a:buChar char="•"/>
            </a:pPr>
            <a:r>
              <a:rPr lang="it-IT" altLang="it-IT" dirty="0" smtClean="0"/>
              <a:t>1 ora di lettura e teoria musicale </a:t>
            </a:r>
          </a:p>
          <a:p>
            <a:r>
              <a:rPr lang="it-IT" altLang="it-IT" sz="1600" dirty="0" smtClean="0">
                <a:latin typeface="+mn-lt"/>
                <a:cs typeface="Arial"/>
              </a:rPr>
              <a:t>(</a:t>
            </a:r>
            <a:r>
              <a:rPr lang="it-IT" altLang="it-IT" sz="1600" dirty="0" smtClean="0">
                <a:latin typeface="+mn-lt"/>
              </a:rPr>
              <a:t>Comune a tutti glia alunni ammessi al corso in coda alle lezioni </a:t>
            </a:r>
            <a:r>
              <a:rPr lang="it-IT" altLang="it-IT" sz="1600" dirty="0" err="1" smtClean="0">
                <a:latin typeface="+mn-lt"/>
              </a:rPr>
              <a:t>mattitune</a:t>
            </a:r>
            <a:r>
              <a:rPr lang="it-IT" altLang="it-IT" sz="1600" dirty="0" smtClean="0">
                <a:latin typeface="+mn-lt"/>
              </a:rPr>
              <a:t>)</a:t>
            </a:r>
          </a:p>
          <a:p>
            <a:pPr>
              <a:buFontTx/>
              <a:buChar char="•"/>
            </a:pPr>
            <a:r>
              <a:rPr lang="it-IT" altLang="it-IT" dirty="0" smtClean="0"/>
              <a:t>1 ora di musica d’insieme</a:t>
            </a:r>
          </a:p>
          <a:p>
            <a:r>
              <a:rPr lang="it-IT" altLang="it-IT" sz="1600" dirty="0" smtClean="0">
                <a:latin typeface="+mn-lt"/>
              </a:rPr>
              <a:t>(In compresenza con Musica in orario mattutino)</a:t>
            </a:r>
            <a:endParaRPr lang="it-IT" altLang="it-IT" dirty="0" smtClean="0"/>
          </a:p>
          <a:p>
            <a:pPr>
              <a:buFontTx/>
              <a:buChar char="•"/>
            </a:pPr>
            <a:r>
              <a:rPr lang="it-IT" altLang="it-IT" dirty="0" smtClean="0"/>
              <a:t>1 ora di lezione tecnico pratica dello strumento</a:t>
            </a:r>
          </a:p>
          <a:p>
            <a:r>
              <a:rPr lang="it-IT" altLang="it-IT" dirty="0" smtClean="0"/>
              <a:t> </a:t>
            </a:r>
            <a:r>
              <a:rPr lang="it-IT" altLang="it-IT" dirty="0" smtClean="0">
                <a:cs typeface="Arial"/>
              </a:rPr>
              <a:t>(</a:t>
            </a:r>
            <a:r>
              <a:rPr lang="it-IT" altLang="it-IT" sz="1600" dirty="0" smtClean="0">
                <a:latin typeface="+mn-lt"/>
              </a:rPr>
              <a:t>In orario pomeridiano per gruppi ristretti </a:t>
            </a:r>
            <a:r>
              <a:rPr lang="it-IT" altLang="it-IT" sz="1600" smtClean="0">
                <a:latin typeface="+mn-lt"/>
              </a:rPr>
              <a:t>di </a:t>
            </a:r>
            <a:r>
              <a:rPr lang="it-IT" altLang="it-IT" sz="1600" smtClean="0">
                <a:latin typeface="+mn-lt"/>
              </a:rPr>
              <a:t>2 o 3 alunni  </a:t>
            </a:r>
            <a:r>
              <a:rPr lang="it-IT" altLang="it-IT" sz="1600" dirty="0" smtClean="0">
                <a:latin typeface="+mn-lt"/>
              </a:rPr>
              <a:t>per fascia oraria)</a:t>
            </a:r>
            <a:endParaRPr lang="it-IT" altLang="it-IT" sz="1600" dirty="0">
              <a:latin typeface="+mn-lt"/>
            </a:endParaRPr>
          </a:p>
        </p:txBody>
      </p:sp>
      <p:pic>
        <p:nvPicPr>
          <p:cNvPr id="11269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85918" y="1357298"/>
            <a:ext cx="5940425" cy="211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chitarra-vettore-clipart_csp63249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83158">
            <a:off x="59373" y="4962752"/>
            <a:ext cx="704982" cy="1830615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7" name="Immagine 6" descr="tatuaggio-violino-vettore-clipart_csp631966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72525">
            <a:off x="7912177" y="300585"/>
            <a:ext cx="969618" cy="2212235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8" name="Immagine 7" descr="pianoforte stilizzat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02815">
            <a:off x="7433745" y="5377907"/>
            <a:ext cx="1516678" cy="1158407"/>
          </a:xfrm>
          <a:prstGeom prst="rect">
            <a:avLst/>
          </a:prstGeom>
        </p:spPr>
      </p:pic>
      <p:pic>
        <p:nvPicPr>
          <p:cNvPr id="9" name="Immagine 8" descr="clarinett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859942">
            <a:off x="196020" y="434026"/>
            <a:ext cx="1511379" cy="1199507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j03961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6288" y="1628775"/>
            <a:ext cx="3287712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95288" y="357167"/>
            <a:ext cx="74168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PROGETTI </a:t>
            </a:r>
            <a:endParaRPr lang="it-IT" sz="1800" dirty="0">
              <a:solidFill>
                <a:srgbClr val="000066"/>
              </a:solidFill>
            </a:endParaRPr>
          </a:p>
          <a:p>
            <a:pPr>
              <a:defRPr/>
            </a:pPr>
            <a:endParaRPr lang="it-IT" sz="1800" dirty="0">
              <a:solidFill>
                <a:srgbClr val="000066"/>
              </a:solidFill>
            </a:endParaRPr>
          </a:p>
          <a:p>
            <a:pPr algn="ctr">
              <a:defRPr/>
            </a:pPr>
            <a:r>
              <a:rPr lang="it-IT" dirty="0"/>
              <a:t> </a:t>
            </a:r>
            <a:endParaRPr lang="it-IT" sz="1800" dirty="0">
              <a:solidFill>
                <a:srgbClr val="000066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Symbol" pitchFamily="18" charset="2"/>
              <a:buNone/>
              <a:defRPr/>
            </a:pPr>
            <a:endParaRPr lang="it-IT" sz="1800" dirty="0">
              <a:solidFill>
                <a:srgbClr val="000066"/>
              </a:solidFill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303213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1" hangingPunct="1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it-IT" sz="1200" b="1" dirty="0">
                <a:solidFill>
                  <a:schemeClr val="accent6">
                    <a:lumMod val="75000"/>
                  </a:schemeClr>
                </a:solidFill>
              </a:rPr>
              <a:t>ISTITUTO COMPRENSIVO  CORSANO -  Scuola Secondaria  </a:t>
            </a:r>
            <a:r>
              <a:rPr lang="it-IT" sz="1200" b="1" dirty="0" err="1">
                <a:solidFill>
                  <a:schemeClr val="accent6">
                    <a:lumMod val="75000"/>
                  </a:schemeClr>
                </a:solidFill>
              </a:rPr>
              <a:t>I°</a:t>
            </a:r>
            <a:r>
              <a:rPr lang="it-IT" sz="1200" b="1" dirty="0">
                <a:solidFill>
                  <a:schemeClr val="accent6">
                    <a:lumMod val="75000"/>
                  </a:schemeClr>
                </a:solidFill>
              </a:rPr>
              <a:t> grado “Biagio </a:t>
            </a:r>
            <a:r>
              <a:rPr lang="it-IT" sz="1200" b="1" dirty="0" err="1">
                <a:solidFill>
                  <a:schemeClr val="accent6">
                    <a:lumMod val="75000"/>
                  </a:schemeClr>
                </a:solidFill>
              </a:rPr>
              <a:t>Antonazzo</a:t>
            </a:r>
            <a:r>
              <a:rPr lang="it-IT" sz="1200" b="1" dirty="0">
                <a:solidFill>
                  <a:schemeClr val="accent6">
                    <a:lumMod val="75000"/>
                  </a:schemeClr>
                </a:solidFill>
              </a:rPr>
              <a:t>”-CORSANO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714348" y="857232"/>
          <a:ext cx="7560840" cy="5796642"/>
        </p:xfrm>
        <a:graphic>
          <a:graphicData uri="http://schemas.openxmlformats.org/drawingml/2006/table">
            <a:tbl>
              <a:tblPr/>
              <a:tblGrid>
                <a:gridCol w="4257448"/>
                <a:gridCol w="3303392"/>
              </a:tblGrid>
              <a:tr h="524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MS Mincho"/>
                          <a:cs typeface="Arial"/>
                        </a:rPr>
                        <a:t>PROGETTO</a:t>
                      </a:r>
                      <a:endParaRPr lang="it-IT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rgbClr val="FFEFD1">
                            <a:alpha val="5300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MS Mincho"/>
                          <a:cs typeface="Arial"/>
                        </a:rPr>
                        <a:t>DESTINATARI</a:t>
                      </a:r>
                      <a:endParaRPr lang="it-IT" sz="28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rgbClr val="FFEFD1">
                            <a:alpha val="5300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452546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MS Mincho"/>
                        </a:rPr>
                        <a:t>CCR</a:t>
                      </a:r>
                      <a:r>
                        <a:rPr lang="it-IT" sz="16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MS Mincho"/>
                        </a:rPr>
                        <a:t> </a:t>
                      </a:r>
                      <a:r>
                        <a:rPr lang="it-IT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MS Mincho"/>
                        </a:rPr>
                        <a:t>RAGAZZI </a:t>
                      </a:r>
                      <a:endParaRPr lang="it-IT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rgbClr val="FFEFD1">
                            <a:alpha val="5300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MS Mincho"/>
                        </a:rPr>
                        <a:t>TUTTE LE CLASSI</a:t>
                      </a:r>
                      <a:endParaRPr lang="it-IT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rgbClr val="FFEFD1">
                            <a:alpha val="5300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452546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MS Mincho"/>
                        </a:rPr>
                        <a:t>AVVIAMENTO PRATICA </a:t>
                      </a:r>
                      <a:r>
                        <a:rPr lang="it-IT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MS Mincho"/>
                        </a:rPr>
                        <a:t>SPORTIVA </a:t>
                      </a:r>
                      <a:endParaRPr lang="it-IT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rgbClr val="FFEFD1">
                            <a:alpha val="5300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MS Mincho"/>
                        </a:rPr>
                        <a:t>TUTTE</a:t>
                      </a:r>
                      <a:r>
                        <a:rPr lang="it-IT" sz="16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MS Mincho"/>
                        </a:rPr>
                        <a:t> LE CLASSI</a:t>
                      </a:r>
                      <a:endParaRPr lang="it-IT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rgbClr val="FFEFD1">
                            <a:alpha val="5300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54958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PROGETTO</a:t>
                      </a:r>
                      <a:r>
                        <a:rPr lang="it-IT" sz="16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 DIFFERENZIAMOCI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rgbClr val="FFEFD1">
                            <a:alpha val="5300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MS Mincho"/>
                        </a:rPr>
                        <a:t>TUTTE LE CLASSI</a:t>
                      </a:r>
                      <a:endParaRPr lang="it-IT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rgbClr val="FFEFD1">
                            <a:alpha val="5300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54958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PROGETTO UN CANE PER AMICO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rgbClr val="FFEFD1">
                            <a:alpha val="5300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CLASSI SECONDE</a:t>
                      </a:r>
                      <a:endParaRPr lang="it-IT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rgbClr val="FFEFD1">
                            <a:alpha val="5300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402959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MS Mincho"/>
                        </a:rPr>
                        <a:t>PROGETTO</a:t>
                      </a:r>
                      <a:r>
                        <a:rPr lang="it-IT" sz="16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MS Mincho"/>
                        </a:rPr>
                        <a:t> PON SCENARI FUTURI </a:t>
                      </a:r>
                      <a:r>
                        <a:rPr lang="it-IT" sz="1600" b="1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MS Mincho"/>
                        </a:rPr>
                        <a:t>ORIENTA…</a:t>
                      </a:r>
                      <a:r>
                        <a:rPr lang="it-IT" sz="16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MS Mincho"/>
                        </a:rPr>
                        <a:t>.MENTI</a:t>
                      </a:r>
                      <a:endParaRPr lang="it-IT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rgbClr val="FFEFD1">
                            <a:alpha val="5300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MS Mincho"/>
                        </a:rPr>
                        <a:t>CLASSI </a:t>
                      </a:r>
                      <a:r>
                        <a:rPr lang="it-IT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MS Mincho"/>
                        </a:rPr>
                        <a:t>PRIME E SECONDE</a:t>
                      </a:r>
                      <a:endParaRPr lang="it-IT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rgbClr val="FFEFD1">
                            <a:alpha val="5300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96398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MS Mincho"/>
                        </a:rPr>
                        <a:t>PROGETTO</a:t>
                      </a:r>
                      <a:r>
                        <a:rPr lang="it-IT" sz="16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MS Mincho"/>
                        </a:rPr>
                        <a:t> FIDAS</a:t>
                      </a:r>
                      <a:endParaRPr lang="it-IT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rgbClr val="FFEFD1">
                            <a:alpha val="5300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MS Mincho"/>
                        </a:rPr>
                        <a:t>CLASSI </a:t>
                      </a:r>
                      <a:r>
                        <a:rPr lang="it-IT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MS Mincho"/>
                        </a:rPr>
                        <a:t>TERZE</a:t>
                      </a:r>
                      <a:endParaRPr lang="it-IT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rgbClr val="FFEFD1">
                            <a:alpha val="5300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567636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PROGETTO </a:t>
                      </a:r>
                      <a:r>
                        <a:rPr lang="it-IT" sz="16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FOOD&amp;GO</a:t>
                      </a:r>
                      <a:endParaRPr lang="it-IT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rgbClr val="FFEFD1">
                            <a:alpha val="5300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MS Mincho"/>
                        </a:rPr>
                        <a:t>TUTTE LE CLASSI</a:t>
                      </a:r>
                      <a:endParaRPr lang="it-IT" sz="16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rgbClr val="FFEFD1">
                            <a:alpha val="5300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60203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PROGETTO ALIMENTAZIONE</a:t>
                      </a:r>
                      <a:endParaRPr lang="it-IT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rgbClr val="FFEFD1">
                            <a:alpha val="5300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TUTTE LE CLASSI</a:t>
                      </a:r>
                      <a:endParaRPr lang="it-IT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rgbClr val="FFEFD1">
                            <a:alpha val="5300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60203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MS Mincho"/>
                        </a:rPr>
                        <a:t>PROGETTO ORCHESTRA</a:t>
                      </a:r>
                      <a:endParaRPr lang="it-IT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rgbClr val="FFEFD1">
                            <a:alpha val="5300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MS Mincho"/>
                        </a:rPr>
                        <a:t>TUTTE </a:t>
                      </a:r>
                      <a:r>
                        <a:rPr lang="it-IT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MS Mincho"/>
                        </a:rPr>
                        <a:t>LE CLASSI</a:t>
                      </a:r>
                      <a:endParaRPr lang="it-IT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rgbClr val="FFEFD1">
                            <a:alpha val="5300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60203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PROGETTO PUNI </a:t>
                      </a:r>
                      <a:endParaRPr lang="it-IT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rgbClr val="FFEFD1">
                            <a:alpha val="5300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CLASSI PRIME</a:t>
                      </a:r>
                      <a:endParaRPr lang="it-IT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rgbClr val="FFEFD1">
                            <a:alpha val="5300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567636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PROGETTO DI EDUCAZIONE </a:t>
                      </a: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STRADALE</a:t>
                      </a:r>
                      <a:endParaRPr lang="it-IT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rgbClr val="FFEFD1">
                            <a:alpha val="5300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CLASSI TERZE</a:t>
                      </a:r>
                      <a:endParaRPr lang="it-IT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rgbClr val="FFEFD1">
                            <a:alpha val="5300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506985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PROGETTO LETTURA</a:t>
                      </a:r>
                      <a:endParaRPr lang="it-IT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rgbClr val="FFEFD1">
                            <a:alpha val="5300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MS Mincho"/>
                        </a:rPr>
                        <a:t>TUTTE LE CLASSI</a:t>
                      </a:r>
                      <a:endParaRPr lang="it-IT" sz="16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rgbClr val="FFEFD1">
                            <a:alpha val="5300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815</Words>
  <Application>Microsoft Office PowerPoint</Application>
  <PresentationFormat>Presentazione su schermo (4:3)</PresentationFormat>
  <Paragraphs>209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Struttura predefinita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Battaglia Francesco</dc:creator>
  <cp:lastModifiedBy>Ciardo</cp:lastModifiedBy>
  <cp:revision>205</cp:revision>
  <dcterms:created xsi:type="dcterms:W3CDTF">2007-12-11T12:46:17Z</dcterms:created>
  <dcterms:modified xsi:type="dcterms:W3CDTF">2019-01-21T09:24:25Z</dcterms:modified>
</cp:coreProperties>
</file>